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9" r:id="rId1"/>
  </p:sldMasterIdLst>
  <p:notesMasterIdLst>
    <p:notesMasterId r:id="rId21"/>
  </p:notesMasterIdLst>
  <p:sldIdLst>
    <p:sldId id="256" r:id="rId2"/>
    <p:sldId id="257" r:id="rId3"/>
    <p:sldId id="258" r:id="rId4"/>
    <p:sldId id="260" r:id="rId5"/>
    <p:sldId id="259" r:id="rId6"/>
    <p:sldId id="261" r:id="rId7"/>
    <p:sldId id="262" r:id="rId8"/>
    <p:sldId id="263" r:id="rId9"/>
    <p:sldId id="271" r:id="rId10"/>
    <p:sldId id="270" r:id="rId11"/>
    <p:sldId id="264" r:id="rId12"/>
    <p:sldId id="265" r:id="rId13"/>
    <p:sldId id="273" r:id="rId14"/>
    <p:sldId id="272" r:id="rId15"/>
    <p:sldId id="274" r:id="rId16"/>
    <p:sldId id="275" r:id="rId17"/>
    <p:sldId id="268" r:id="rId18"/>
    <p:sldId id="277"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5FC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0"/>
    <p:restoredTop sz="94745"/>
  </p:normalViewPr>
  <p:slideViewPr>
    <p:cSldViewPr snapToGrid="0" snapToObjects="1">
      <p:cViewPr varScale="1">
        <p:scale>
          <a:sx n="102" d="100"/>
          <a:sy n="102" d="100"/>
        </p:scale>
        <p:origin x="28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C8A5AD-E6B4-7A48-96B9-0B5E5A469074}" type="datetimeFigureOut">
              <a:rPr kumimoji="1" lang="zh-CN" altLang="en-US" smtClean="0"/>
              <a:t>2017/1/6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70D159-6701-9C41-AA74-3DF24717DF8D}" type="slidenum">
              <a:rPr kumimoji="1" lang="zh-CN" altLang="en-US" smtClean="0"/>
              <a:t>‹#›</a:t>
            </a:fld>
            <a:endParaRPr kumimoji="1" lang="zh-CN" altLang="en-US"/>
          </a:p>
        </p:txBody>
      </p:sp>
    </p:spTree>
    <p:extLst>
      <p:ext uri="{BB962C8B-B14F-4D97-AF65-F5344CB8AC3E}">
        <p14:creationId xmlns:p14="http://schemas.microsoft.com/office/powerpoint/2010/main" val="1857194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我们生活环境的物体信息都是三维的，当我们移动或者是周围的物体移动时，我们获取的图像信息是二维的，信息是从这些变化的图像中获得的</a:t>
            </a:r>
            <a:r>
              <a:rPr kumimoji="1" lang="zh-CN" altLang="en-US" dirty="0" smtClean="0"/>
              <a:t>。</a:t>
            </a:r>
            <a:r>
              <a:rPr kumimoji="1" lang="en-US" altLang="zh-CN" dirty="0" smtClean="0"/>
              <a:t>SFM</a:t>
            </a:r>
            <a:r>
              <a:rPr kumimoji="1" lang="zh-CN" altLang="en-US" dirty="0" smtClean="0"/>
              <a:t>就是想要从二维的图像序列当中直接恢复出维的立体结构，单单依靠图像来进行。</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2</a:t>
            </a:fld>
            <a:endParaRPr kumimoji="1" lang="zh-CN" altLang="en-US"/>
          </a:p>
        </p:txBody>
      </p:sp>
    </p:spTree>
    <p:extLst>
      <p:ext uri="{BB962C8B-B14F-4D97-AF65-F5344CB8AC3E}">
        <p14:creationId xmlns:p14="http://schemas.microsoft.com/office/powerpoint/2010/main" val="1871690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11</a:t>
            </a:fld>
            <a:endParaRPr kumimoji="1" lang="zh-CN" altLang="en-US"/>
          </a:p>
        </p:txBody>
      </p:sp>
    </p:spTree>
    <p:extLst>
      <p:ext uri="{BB962C8B-B14F-4D97-AF65-F5344CB8AC3E}">
        <p14:creationId xmlns:p14="http://schemas.microsoft.com/office/powerpoint/2010/main" val="184631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白色的地板不行，我就把它放在了外面的有纹理的地板上，然后放上一个纹理信息特别少的杯子，和预想结果一样，地板被很好的复原了，因为特征点足够多、足够明显，杯子由于特征点缺失，基本上就约等于没有复原。因此，它们就形成了鲜明的对比，也就印证了这种方法在这方面的局限性。</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12</a:t>
            </a:fld>
            <a:endParaRPr kumimoji="1" lang="zh-CN" altLang="en-US"/>
          </a:p>
        </p:txBody>
      </p:sp>
    </p:spTree>
    <p:extLst>
      <p:ext uri="{BB962C8B-B14F-4D97-AF65-F5344CB8AC3E}">
        <p14:creationId xmlns:p14="http://schemas.microsoft.com/office/powerpoint/2010/main" val="3807712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13</a:t>
            </a:fld>
            <a:endParaRPr kumimoji="1" lang="zh-CN" altLang="en-US"/>
          </a:p>
        </p:txBody>
      </p:sp>
    </p:spTree>
    <p:extLst>
      <p:ext uri="{BB962C8B-B14F-4D97-AF65-F5344CB8AC3E}">
        <p14:creationId xmlns:p14="http://schemas.microsoft.com/office/powerpoint/2010/main" val="20854660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认为从面向数据点的曲面重建可以转换为一个空间的泊松分布问题，这种处理算法可以更好的进行表面的恢复重建</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14</a:t>
            </a:fld>
            <a:endParaRPr kumimoji="1" lang="zh-CN" altLang="en-US"/>
          </a:p>
        </p:txBody>
      </p:sp>
    </p:spTree>
    <p:extLst>
      <p:ext uri="{BB962C8B-B14F-4D97-AF65-F5344CB8AC3E}">
        <p14:creationId xmlns:p14="http://schemas.microsoft.com/office/powerpoint/2010/main" val="14469269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认为从面向数据点的曲面重建可以转换为一个空间的泊松分布问题，这种处理算法可以更好的进行表面的恢复重建</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15</a:t>
            </a:fld>
            <a:endParaRPr kumimoji="1" lang="zh-CN" altLang="en-US"/>
          </a:p>
        </p:txBody>
      </p:sp>
    </p:spTree>
    <p:extLst>
      <p:ext uri="{BB962C8B-B14F-4D97-AF65-F5344CB8AC3E}">
        <p14:creationId xmlns:p14="http://schemas.microsoft.com/office/powerpoint/2010/main" val="1527819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认为从面向数据点的曲面重建可以转换为一个空间的泊松分布问题，这种处理算法可以更好的进行表面的恢复重建</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16</a:t>
            </a:fld>
            <a:endParaRPr kumimoji="1" lang="zh-CN" altLang="en-US"/>
          </a:p>
        </p:txBody>
      </p:sp>
    </p:spTree>
    <p:extLst>
      <p:ext uri="{BB962C8B-B14F-4D97-AF65-F5344CB8AC3E}">
        <p14:creationId xmlns:p14="http://schemas.microsoft.com/office/powerpoint/2010/main" val="3006935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认为从面向数据点的曲面重建可以转换为一个空间的泊松分布问题，这种处理算法可以更好的进行表面的恢复重建</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17</a:t>
            </a:fld>
            <a:endParaRPr kumimoji="1" lang="zh-CN" altLang="en-US"/>
          </a:p>
        </p:txBody>
      </p:sp>
    </p:spTree>
    <p:extLst>
      <p:ext uri="{BB962C8B-B14F-4D97-AF65-F5344CB8AC3E}">
        <p14:creationId xmlns:p14="http://schemas.microsoft.com/office/powerpoint/2010/main" val="882274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18</a:t>
            </a:fld>
            <a:endParaRPr kumimoji="1" lang="zh-CN" altLang="en-US"/>
          </a:p>
        </p:txBody>
      </p:sp>
    </p:spTree>
    <p:extLst>
      <p:ext uri="{BB962C8B-B14F-4D97-AF65-F5344CB8AC3E}">
        <p14:creationId xmlns:p14="http://schemas.microsoft.com/office/powerpoint/2010/main" val="10480188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最后我们梳理一下整个重建的过程。首先我们使用</a:t>
            </a:r>
            <a:r>
              <a:rPr kumimoji="1" lang="en-US" altLang="zh-CN" dirty="0" smtClean="0"/>
              <a:t>bundler</a:t>
            </a:r>
            <a:r>
              <a:rPr kumimoji="1" lang="zh-CN" altLang="en-US" dirty="0" smtClean="0"/>
              <a:t>，它可以生成稀疏点云和摄像机参数，然后我们将这些数据导入</a:t>
            </a:r>
            <a:r>
              <a:rPr kumimoji="1" lang="en-US" altLang="zh-CN" dirty="0" smtClean="0"/>
              <a:t>PMVS2</a:t>
            </a:r>
            <a:r>
              <a:rPr kumimoji="1" lang="zh-CN" altLang="en-US" dirty="0" smtClean="0"/>
              <a:t>来进行密集点云重建，利用这些密集点云数据我们使用泊松表面重建算法来进行表面的重建，最后进行纹理贴图和手动调整就可以完成一个物体的三维重建工作。</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19</a:t>
            </a:fld>
            <a:endParaRPr kumimoji="1" lang="zh-CN" altLang="en-US"/>
          </a:p>
        </p:txBody>
      </p:sp>
    </p:spTree>
    <p:extLst>
      <p:ext uri="{BB962C8B-B14F-4D97-AF65-F5344CB8AC3E}">
        <p14:creationId xmlns:p14="http://schemas.microsoft.com/office/powerpoint/2010/main" val="7042721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特征点匹配、稀疏点云生成、密集点云生成、表面重建</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3</a:t>
            </a:fld>
            <a:endParaRPr kumimoji="1" lang="zh-CN" altLang="en-US"/>
          </a:p>
        </p:txBody>
      </p:sp>
    </p:spTree>
    <p:extLst>
      <p:ext uri="{BB962C8B-B14F-4D97-AF65-F5344CB8AC3E}">
        <p14:creationId xmlns:p14="http://schemas.microsoft.com/office/powerpoint/2010/main" val="1119570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Bundler</a:t>
            </a:r>
            <a:r>
              <a:rPr kumimoji="1" lang="zh-CN" altLang="en-US" dirty="0" smtClean="0"/>
              <a:t>是一个实用</a:t>
            </a:r>
            <a:r>
              <a:rPr kumimoji="1" lang="en-US" altLang="zh-CN" dirty="0" smtClean="0"/>
              <a:t>C</a:t>
            </a:r>
            <a:r>
              <a:rPr kumimoji="1" lang="zh-CN" altLang="en-US" dirty="0" smtClean="0"/>
              <a:t>／</a:t>
            </a:r>
            <a:r>
              <a:rPr kumimoji="1" lang="en-US" altLang="zh-CN" dirty="0" err="1" smtClean="0"/>
              <a:t>c++</a:t>
            </a:r>
            <a:r>
              <a:rPr kumimoji="1" lang="zh-CN" altLang="en-US" dirty="0" smtClean="0"/>
              <a:t>开发的</a:t>
            </a:r>
            <a:r>
              <a:rPr kumimoji="1" lang="en-US" altLang="zh-CN" dirty="0" smtClean="0"/>
              <a:t>SFM</a:t>
            </a:r>
            <a:r>
              <a:rPr kumimoji="1" lang="zh-CN" altLang="en-US" dirty="0" smtClean="0"/>
              <a:t>打包</a:t>
            </a:r>
            <a:r>
              <a:rPr kumimoji="1" lang="zh-CN" altLang="en-US" dirty="0" smtClean="0"/>
              <a:t>算法，它可以进行特征点的匹配以及稀疏点云的生成，并且输出摄像机的各个参数。</a:t>
            </a:r>
            <a:r>
              <a:rPr kumimoji="1" lang="en-US" altLang="zh-CN" dirty="0" smtClean="0"/>
              <a:t>Bundler</a:t>
            </a:r>
            <a:r>
              <a:rPr kumimoji="1" lang="zh-CN" altLang="en-US" dirty="0" smtClean="0"/>
              <a:t>比较常用，代码开源，可以自由更改，使用这些算法就可以得到我们想要的稀疏点云。</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4</a:t>
            </a:fld>
            <a:endParaRPr kumimoji="1" lang="zh-CN" altLang="en-US"/>
          </a:p>
        </p:txBody>
      </p:sp>
    </p:spTree>
    <p:extLst>
      <p:ext uri="{BB962C8B-B14F-4D97-AF65-F5344CB8AC3E}">
        <p14:creationId xmlns:p14="http://schemas.microsoft.com/office/powerpoint/2010/main" val="1756778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尺度不变特征变换</a:t>
            </a:r>
            <a:r>
              <a:rPr kumimoji="1" lang="en-US" altLang="zh-CN" dirty="0" smtClean="0"/>
              <a:t>SIFT</a:t>
            </a:r>
            <a:r>
              <a:rPr kumimoji="1" lang="zh-CN" altLang="en-US" dirty="0" smtClean="0"/>
              <a:t>。光照和角度的改变</a:t>
            </a:r>
            <a:r>
              <a:rPr kumimoji="1" lang="en-US" altLang="zh-CN" dirty="0" smtClean="0"/>
              <a:t>SIFT</a:t>
            </a:r>
            <a:r>
              <a:rPr kumimoji="1" lang="zh-CN" altLang="en-US" dirty="0" smtClean="0"/>
              <a:t>也能取得很好的效果。不变性、准确性、快速性。</a:t>
            </a:r>
            <a:r>
              <a:rPr lang="zh-CN" altLang="en-US" sz="1200" kern="1200" dirty="0" smtClean="0">
                <a:solidFill>
                  <a:schemeClr val="tx1"/>
                </a:solidFill>
                <a:latin typeface="+mn-lt"/>
                <a:ea typeface="+mn-ea"/>
                <a:cs typeface="+mn-cs"/>
              </a:rPr>
              <a:t>描述</a:t>
            </a:r>
            <a:r>
              <a:rPr lang="zh-CN" altLang="en-US" sz="1200" kern="1200" dirty="0" smtClean="0">
                <a:solidFill>
                  <a:schemeClr val="tx1"/>
                </a:solidFill>
                <a:latin typeface="+mn-lt"/>
                <a:ea typeface="+mn-ea"/>
                <a:cs typeface="+mn-cs"/>
              </a:rPr>
              <a:t>图片中的局部性特征，它在空间尺度中寻找极值点</a:t>
            </a:r>
            <a:r>
              <a:rPr lang="zh-CN" altLang="en-US" sz="1200" kern="1200" dirty="0" smtClean="0">
                <a:solidFill>
                  <a:schemeClr val="tx1"/>
                </a:solidFill>
                <a:latin typeface="+mn-lt"/>
                <a:ea typeface="+mn-ea"/>
                <a:cs typeface="+mn-cs"/>
              </a:rPr>
              <a:t>。</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5</a:t>
            </a:fld>
            <a:endParaRPr kumimoji="1" lang="zh-CN" altLang="en-US"/>
          </a:p>
        </p:txBody>
      </p:sp>
    </p:spTree>
    <p:extLst>
      <p:ext uri="{BB962C8B-B14F-4D97-AF65-F5344CB8AC3E}">
        <p14:creationId xmlns:p14="http://schemas.microsoft.com/office/powerpoint/2010/main" val="1527377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PMVS2</a:t>
            </a:r>
            <a:r>
              <a:rPr kumimoji="1" lang="zh-CN" altLang="en-US" dirty="0" smtClean="0"/>
              <a:t>现在已经整合了</a:t>
            </a:r>
            <a:r>
              <a:rPr kumimoji="1" lang="en-US" altLang="zh-CN" dirty="0" smtClean="0"/>
              <a:t>CMVS</a:t>
            </a:r>
            <a:r>
              <a:rPr kumimoji="1" lang="zh-CN" altLang="en-US" dirty="0" smtClean="0"/>
              <a:t>和</a:t>
            </a:r>
            <a:r>
              <a:rPr kumimoji="1" lang="en-US" altLang="zh-CN" dirty="0" smtClean="0"/>
              <a:t>PMVS</a:t>
            </a:r>
            <a:r>
              <a:rPr kumimoji="1" lang="zh-CN" altLang="en-US" dirty="0" smtClean="0"/>
              <a:t>，</a:t>
            </a:r>
            <a:r>
              <a:rPr lang="zh-CN" altLang="en-US" sz="1200" kern="1200" dirty="0" smtClean="0">
                <a:solidFill>
                  <a:schemeClr val="tx1"/>
                </a:solidFill>
                <a:effectLst/>
                <a:latin typeface="+mn-lt"/>
                <a:ea typeface="+mn-ea"/>
                <a:cs typeface="+mn-cs"/>
              </a:rPr>
              <a:t>优化 </a:t>
            </a:r>
            <a:r>
              <a:rPr lang="en-US" altLang="zh-CN" sz="1200" kern="1200" dirty="0" smtClean="0">
                <a:solidFill>
                  <a:schemeClr val="tx1"/>
                </a:solidFill>
                <a:effectLst/>
                <a:latin typeface="+mn-lt"/>
                <a:ea typeface="+mn-ea"/>
                <a:cs typeface="+mn-cs"/>
              </a:rPr>
              <a:t>SFM </a:t>
            </a:r>
            <a:r>
              <a:rPr lang="zh-CN" altLang="en-US" sz="1200" kern="1200" dirty="0" smtClean="0">
                <a:solidFill>
                  <a:schemeClr val="tx1"/>
                </a:solidFill>
                <a:effectLst/>
                <a:latin typeface="+mn-lt"/>
                <a:ea typeface="+mn-ea"/>
                <a:cs typeface="+mn-cs"/>
              </a:rPr>
              <a:t>输入，减少密集匹配时间和空间代价，</a:t>
            </a:r>
            <a:r>
              <a:rPr lang="zh-CN" altLang="en-US" sz="1200" kern="1200" dirty="0" smtClean="0">
                <a:solidFill>
                  <a:schemeClr val="tx1"/>
                </a:solidFill>
                <a:effectLst/>
                <a:latin typeface="+mn-lt"/>
                <a:ea typeface="+mn-ea"/>
                <a:cs typeface="+mn-cs"/>
              </a:rPr>
              <a:t>并对密集匹配</a:t>
            </a:r>
            <a:r>
              <a:rPr lang="zh-CN" altLang="en-US" sz="1200" kern="1200" dirty="0" smtClean="0">
                <a:solidFill>
                  <a:schemeClr val="tx1"/>
                </a:solidFill>
                <a:effectLst/>
                <a:latin typeface="+mn-lt"/>
                <a:ea typeface="+mn-ea"/>
                <a:cs typeface="+mn-cs"/>
              </a:rPr>
              <a:t>进行扩展、过滤。</a:t>
            </a:r>
            <a:endParaRPr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6</a:t>
            </a:fld>
            <a:endParaRPr kumimoji="1" lang="zh-CN" altLang="en-US"/>
          </a:p>
        </p:txBody>
      </p:sp>
    </p:spTree>
    <p:extLst>
      <p:ext uri="{BB962C8B-B14F-4D97-AF65-F5344CB8AC3E}">
        <p14:creationId xmlns:p14="http://schemas.microsoft.com/office/powerpoint/2010/main" val="879210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err="1" smtClean="0">
                <a:solidFill>
                  <a:schemeClr val="tx1"/>
                </a:solidFill>
                <a:latin typeface="+mn-lt"/>
                <a:ea typeface="+mn-ea"/>
                <a:cs typeface="+mn-cs"/>
              </a:rPr>
              <a:t>MeshLab</a:t>
            </a:r>
            <a:r>
              <a:rPr lang="en-US" altLang="zh-CN" sz="1200" kern="1200" dirty="0" smtClean="0">
                <a:solidFill>
                  <a:schemeClr val="tx1"/>
                </a:solidFill>
                <a:latin typeface="+mn-lt"/>
                <a:ea typeface="+mn-ea"/>
                <a:cs typeface="+mn-cs"/>
              </a:rPr>
              <a:t> </a:t>
            </a:r>
            <a:r>
              <a:rPr lang="zh-CN" altLang="en-US" sz="1200" kern="1200" dirty="0" smtClean="0">
                <a:solidFill>
                  <a:schemeClr val="tx1"/>
                </a:solidFill>
                <a:latin typeface="+mn-lt"/>
                <a:ea typeface="+mn-ea"/>
                <a:cs typeface="+mn-cs"/>
              </a:rPr>
              <a:t>是一个开源、可移植、可扩展的三维几何处理系统，</a:t>
            </a:r>
            <a:r>
              <a:rPr lang="zh-CN" altLang="en-US" sz="1200" kern="1200" dirty="0" smtClean="0">
                <a:solidFill>
                  <a:schemeClr val="tx1"/>
                </a:solidFill>
                <a:latin typeface="+mn-lt"/>
                <a:ea typeface="+mn-ea"/>
                <a:cs typeface="+mn-cs"/>
              </a:rPr>
              <a:t>是目前使用最多的开源重建工具</a:t>
            </a:r>
            <a:r>
              <a:rPr lang="zh-CN" altLang="en-US" sz="1200" kern="1200" dirty="0" smtClean="0">
                <a:solidFill>
                  <a:schemeClr val="tx1"/>
                </a:solidFill>
                <a:latin typeface="+mn-lt"/>
                <a:ea typeface="+mn-ea"/>
                <a:cs typeface="+mn-cs"/>
              </a:rPr>
              <a:t>。</a:t>
            </a:r>
            <a:r>
              <a:rPr lang="zh-CN" altLang="en-US" sz="1200" kern="1200" dirty="0" smtClean="0">
                <a:solidFill>
                  <a:schemeClr val="tx1"/>
                </a:solidFill>
                <a:latin typeface="+mn-lt"/>
                <a:ea typeface="+mn-ea"/>
                <a:cs typeface="+mn-cs"/>
              </a:rPr>
              <a:t>它可以对点、面进行切割、筛选、着色、打磨，这些都会开放编辑原理的源代码供我们参考和调试，我们也可以自己添加自己想要的代码。</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7</a:t>
            </a:fld>
            <a:endParaRPr kumimoji="1" lang="zh-CN" altLang="en-US"/>
          </a:p>
        </p:txBody>
      </p:sp>
    </p:spTree>
    <p:extLst>
      <p:ext uri="{BB962C8B-B14F-4D97-AF65-F5344CB8AC3E}">
        <p14:creationId xmlns:p14="http://schemas.microsoft.com/office/powerpoint/2010/main" val="2141964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首先</a:t>
            </a:r>
            <a:r>
              <a:rPr kumimoji="1" lang="zh-CN" altLang="en-US" dirty="0" smtClean="0"/>
              <a:t>我们可以使用单个摄像机</a:t>
            </a:r>
            <a:r>
              <a:rPr kumimoji="1" lang="zh-CN" altLang="en-US" dirty="0" smtClean="0"/>
              <a:t>绕</a:t>
            </a:r>
            <a:r>
              <a:rPr kumimoji="1" lang="zh-CN" altLang="en-US" dirty="0" smtClean="0"/>
              <a:t>物体</a:t>
            </a:r>
            <a:r>
              <a:rPr kumimoji="1" lang="zh-CN" altLang="en-US" dirty="0" smtClean="0"/>
              <a:t>一周</a:t>
            </a:r>
            <a:r>
              <a:rPr kumimoji="1" lang="zh-CN" altLang="en-US" dirty="0" smtClean="0"/>
              <a:t>拍摄一组照片序列，从而获得一个小数据集，</a:t>
            </a:r>
            <a:r>
              <a:rPr kumimoji="1" lang="zh-CN" altLang="en-US" dirty="0" smtClean="0"/>
              <a:t>当然也可以只拍某一个面的几张照片，但是那样的信息就不够完整，无法复原出物体的三维形状。所以我先绕着三个小物体分别拍摄了三组照片来进行实验。</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8</a:t>
            </a:fld>
            <a:endParaRPr kumimoji="1" lang="zh-CN" altLang="en-US"/>
          </a:p>
        </p:txBody>
      </p:sp>
    </p:spTree>
    <p:extLst>
      <p:ext uri="{BB962C8B-B14F-4D97-AF65-F5344CB8AC3E}">
        <p14:creationId xmlns:p14="http://schemas.microsoft.com/office/powerpoint/2010/main" val="617265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选择它的原因是因为它表面的纹理比较多、形状比较方正。这样围绕拍摄了</a:t>
            </a:r>
            <a:r>
              <a:rPr kumimoji="1" lang="en-US" altLang="zh-CN" dirty="0" smtClean="0"/>
              <a:t>33</a:t>
            </a:r>
            <a:r>
              <a:rPr kumimoji="1" lang="zh-CN" altLang="en-US" dirty="0" smtClean="0"/>
              <a:t>张照片进行后续的点云重建工作。</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9</a:t>
            </a:fld>
            <a:endParaRPr kumimoji="1" lang="zh-CN" altLang="en-US"/>
          </a:p>
        </p:txBody>
      </p:sp>
    </p:spTree>
    <p:extLst>
      <p:ext uri="{BB962C8B-B14F-4D97-AF65-F5344CB8AC3E}">
        <p14:creationId xmlns:p14="http://schemas.microsoft.com/office/powerpoint/2010/main" val="22329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左边是一个稀疏点云结果，右边是一个稠密点云结果。因为稀疏点云可以为接下来的稠密点云生成做一些准备工作。我们可以从右边的稠密点云图中看到，纹理特征明显的地方被很好的检测并且生成了出来，而那些没有纹理的地方，比如书上的留白还有白色的地板都没能重建出来。</a:t>
            </a:r>
            <a:endParaRPr kumimoji="1" lang="zh-CN" altLang="en-US" dirty="0"/>
          </a:p>
        </p:txBody>
      </p:sp>
      <p:sp>
        <p:nvSpPr>
          <p:cNvPr id="4" name="幻灯片编号占位符 3"/>
          <p:cNvSpPr>
            <a:spLocks noGrp="1"/>
          </p:cNvSpPr>
          <p:nvPr>
            <p:ph type="sldNum" sz="quarter" idx="10"/>
          </p:nvPr>
        </p:nvSpPr>
        <p:spPr/>
        <p:txBody>
          <a:bodyPr/>
          <a:lstStyle/>
          <a:p>
            <a:fld id="{0270D159-6701-9C41-AA74-3DF24717DF8D}" type="slidenum">
              <a:rPr kumimoji="1" lang="zh-CN" altLang="en-US" smtClean="0"/>
              <a:t>10</a:t>
            </a:fld>
            <a:endParaRPr kumimoji="1" lang="zh-CN" altLang="en-US"/>
          </a:p>
        </p:txBody>
      </p:sp>
    </p:spTree>
    <p:extLst>
      <p:ext uri="{BB962C8B-B14F-4D97-AF65-F5344CB8AC3E}">
        <p14:creationId xmlns:p14="http://schemas.microsoft.com/office/powerpoint/2010/main" val="641450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4BDF68E2-58F2-4D09-BE8B-E3BD06533059}" type="datetimeFigureOut">
              <a:rPr lang="en-US" smtClean="0"/>
              <a:t>1/6/17</a:t>
            </a:fld>
            <a:endParaRPr lang="en-US" dirty="0"/>
          </a:p>
        </p:txBody>
      </p:sp>
      <p:sp>
        <p:nvSpPr>
          <p:cNvPr id="5" name="页脚占位符 4"/>
          <p:cNvSpPr>
            <a:spLocks noGrp="1"/>
          </p:cNvSpPr>
          <p:nvPr>
            <p:ph type="ftr" sz="quarter" idx="11"/>
          </p:nvPr>
        </p:nvSpPr>
        <p:spPr/>
        <p:txBody>
          <a:bodyPr/>
          <a:lstStyle/>
          <a:p>
            <a:endParaRPr lang="en-US" dirty="0"/>
          </a:p>
        </p:txBody>
      </p:sp>
      <p:sp>
        <p:nvSpPr>
          <p:cNvPr id="6" name="幻灯片编号占位符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056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2E2D6473-DF6D-4702-B328-E0DD40540A4E}" type="datetimeFigureOut">
              <a:rPr lang="en-US" smtClean="0"/>
              <a:t>1/6/17</a:t>
            </a:fld>
            <a:endParaRPr lang="en-US" dirty="0"/>
          </a:p>
        </p:txBody>
      </p:sp>
      <p:sp>
        <p:nvSpPr>
          <p:cNvPr id="5" name="页脚占位符 4"/>
          <p:cNvSpPr>
            <a:spLocks noGrp="1"/>
          </p:cNvSpPr>
          <p:nvPr>
            <p:ph type="ftr" sz="quarter" idx="11"/>
          </p:nvPr>
        </p:nvSpPr>
        <p:spPr/>
        <p:txBody>
          <a:bodyPr/>
          <a:lstStyle/>
          <a:p>
            <a:endParaRPr lang="en-US" dirty="0"/>
          </a:p>
        </p:txBody>
      </p:sp>
      <p:sp>
        <p:nvSpPr>
          <p:cNvPr id="6" name="幻灯片编号占位符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75916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E26F7E3A-B166-407D-9866-32884E7D5B37}" type="datetimeFigureOut">
              <a:rPr lang="en-US" smtClean="0"/>
              <a:t>1/6/17</a:t>
            </a:fld>
            <a:endParaRPr lang="en-US" dirty="0"/>
          </a:p>
        </p:txBody>
      </p:sp>
      <p:sp>
        <p:nvSpPr>
          <p:cNvPr id="5" name="页脚占位符 4"/>
          <p:cNvSpPr>
            <a:spLocks noGrp="1"/>
          </p:cNvSpPr>
          <p:nvPr>
            <p:ph type="ftr" sz="quarter" idx="11"/>
          </p:nvPr>
        </p:nvSpPr>
        <p:spPr/>
        <p:txBody>
          <a:bodyPr/>
          <a:lstStyle/>
          <a:p>
            <a:endParaRPr lang="en-US" dirty="0"/>
          </a:p>
        </p:txBody>
      </p:sp>
      <p:sp>
        <p:nvSpPr>
          <p:cNvPr id="6" name="幻灯片编号占位符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87892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28FC5F6-F338-4AE4-BB23-26385BCFC423}" type="datetimeFigureOut">
              <a:rPr lang="en-US" smtClean="0"/>
              <a:t>1/6/17</a:t>
            </a:fld>
            <a:endParaRPr lang="en-US" dirty="0"/>
          </a:p>
        </p:txBody>
      </p:sp>
      <p:sp>
        <p:nvSpPr>
          <p:cNvPr id="5" name="页脚占位符 4"/>
          <p:cNvSpPr>
            <a:spLocks noGrp="1"/>
          </p:cNvSpPr>
          <p:nvPr>
            <p:ph type="ftr" sz="quarter" idx="11"/>
          </p:nvPr>
        </p:nvSpPr>
        <p:spPr/>
        <p:txBody>
          <a:bodyPr/>
          <a:lstStyle/>
          <a:p>
            <a:endParaRPr lang="en-US" dirty="0"/>
          </a:p>
        </p:txBody>
      </p:sp>
      <p:sp>
        <p:nvSpPr>
          <p:cNvPr id="6" name="幻灯片编号占位符 5"/>
          <p:cNvSpPr>
            <a:spLocks noGrp="1"/>
          </p:cNvSpPr>
          <p:nvPr>
            <p:ph type="sldNum" sz="quarter" idx="12"/>
          </p:nvPr>
        </p:nvSpPr>
        <p:spPr/>
        <p:txBody>
          <a:bodyPr/>
          <a:lstStyle/>
          <a:p>
            <a:fld id="{6113E31D-E2AB-40D1-8B51-AFA5AFEF393A}" type="slidenum">
              <a:rPr lang="en-US" smtClean="0"/>
              <a:t>‹#›</a:t>
            </a:fld>
            <a:endParaRPr lang="en-US" dirty="0"/>
          </a:p>
        </p:txBody>
      </p:sp>
    </p:spTree>
    <p:extLst>
      <p:ext uri="{BB962C8B-B14F-4D97-AF65-F5344CB8AC3E}">
        <p14:creationId xmlns:p14="http://schemas.microsoft.com/office/powerpoint/2010/main" val="1522285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20EBB0C4-6273-4C6E-B9BD-2EDC30F1CD52}" type="datetimeFigureOut">
              <a:rPr lang="en-US" smtClean="0"/>
              <a:t>1/6/17</a:t>
            </a:fld>
            <a:endParaRPr lang="en-US" dirty="0"/>
          </a:p>
        </p:txBody>
      </p:sp>
      <p:sp>
        <p:nvSpPr>
          <p:cNvPr id="5" name="页脚占位符 4"/>
          <p:cNvSpPr>
            <a:spLocks noGrp="1"/>
          </p:cNvSpPr>
          <p:nvPr>
            <p:ph type="ftr" sz="quarter" idx="11"/>
          </p:nvPr>
        </p:nvSpPr>
        <p:spPr/>
        <p:txBody>
          <a:bodyPr/>
          <a:lstStyle/>
          <a:p>
            <a:endParaRPr lang="en-US" dirty="0"/>
          </a:p>
        </p:txBody>
      </p:sp>
      <p:sp>
        <p:nvSpPr>
          <p:cNvPr id="6" name="幻灯片编号占位符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719469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19AB4D41-86C1-4908-B66A-0B50CEB3BF29}" type="datetimeFigureOut">
              <a:rPr lang="en-US" smtClean="0"/>
              <a:t>1/6/17</a:t>
            </a:fld>
            <a:endParaRPr lang="en-US" dirty="0"/>
          </a:p>
        </p:txBody>
      </p:sp>
      <p:sp>
        <p:nvSpPr>
          <p:cNvPr id="6" name="页脚占位符 5"/>
          <p:cNvSpPr>
            <a:spLocks noGrp="1"/>
          </p:cNvSpPr>
          <p:nvPr>
            <p:ph type="ftr" sz="quarter" idx="11"/>
          </p:nvPr>
        </p:nvSpPr>
        <p:spPr/>
        <p:txBody>
          <a:bodyPr/>
          <a:lstStyle/>
          <a:p>
            <a:endParaRPr lang="en-US" dirty="0"/>
          </a:p>
        </p:txBody>
      </p:sp>
      <p:sp>
        <p:nvSpPr>
          <p:cNvPr id="7" name="幻灯片编号占位符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65136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E6426E2C-56C1-4E0D-A793-0088A7FDD37E}" type="datetimeFigureOut">
              <a:rPr lang="en-US" smtClean="0"/>
              <a:t>1/6/17</a:t>
            </a:fld>
            <a:endParaRPr lang="en-US" dirty="0"/>
          </a:p>
        </p:txBody>
      </p:sp>
      <p:sp>
        <p:nvSpPr>
          <p:cNvPr id="8" name="页脚占位符 7"/>
          <p:cNvSpPr>
            <a:spLocks noGrp="1"/>
          </p:cNvSpPr>
          <p:nvPr>
            <p:ph type="ftr" sz="quarter" idx="11"/>
          </p:nvPr>
        </p:nvSpPr>
        <p:spPr/>
        <p:txBody>
          <a:bodyPr/>
          <a:lstStyle/>
          <a:p>
            <a:endParaRPr lang="en-US" dirty="0"/>
          </a:p>
        </p:txBody>
      </p:sp>
      <p:sp>
        <p:nvSpPr>
          <p:cNvPr id="9" name="幻灯片编号占位符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11400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C8C39B41-D8B5-4052-B551-9B5525EAA8B6}" type="datetimeFigureOut">
              <a:rPr lang="en-US" smtClean="0"/>
              <a:t>1/6/17</a:t>
            </a:fld>
            <a:endParaRPr lang="en-US" dirty="0"/>
          </a:p>
        </p:txBody>
      </p:sp>
      <p:sp>
        <p:nvSpPr>
          <p:cNvPr id="4" name="页脚占位符 3"/>
          <p:cNvSpPr>
            <a:spLocks noGrp="1"/>
          </p:cNvSpPr>
          <p:nvPr>
            <p:ph type="ftr" sz="quarter" idx="11"/>
          </p:nvPr>
        </p:nvSpPr>
        <p:spPr/>
        <p:txBody>
          <a:bodyPr/>
          <a:lstStyle/>
          <a:p>
            <a:endParaRPr lang="en-US" dirty="0"/>
          </a:p>
        </p:txBody>
      </p:sp>
      <p:sp>
        <p:nvSpPr>
          <p:cNvPr id="5" name="幻灯片编号占位符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81887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D94136C-8742-45B2-AF27-D93DF72833A9}" type="datetimeFigureOut">
              <a:rPr lang="en-US" smtClean="0"/>
              <a:t>1/6/17</a:t>
            </a:fld>
            <a:endParaRPr lang="en-US" dirty="0"/>
          </a:p>
        </p:txBody>
      </p:sp>
      <p:sp>
        <p:nvSpPr>
          <p:cNvPr id="3" name="页脚占位符 2"/>
          <p:cNvSpPr>
            <a:spLocks noGrp="1"/>
          </p:cNvSpPr>
          <p:nvPr>
            <p:ph type="ftr" sz="quarter" idx="11"/>
          </p:nvPr>
        </p:nvSpPr>
        <p:spPr/>
        <p:txBody>
          <a:bodyPr/>
          <a:lstStyle/>
          <a:p>
            <a:endParaRPr lang="en-US" dirty="0"/>
          </a:p>
        </p:txBody>
      </p:sp>
      <p:sp>
        <p:nvSpPr>
          <p:cNvPr id="4" name="幻灯片编号占位符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35022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32ABBEA6-7C60-4B02-AE87-00D78D8422AF}" type="datetimeFigureOut">
              <a:rPr lang="en-US" smtClean="0"/>
              <a:t>1/6/17</a:t>
            </a:fld>
            <a:endParaRPr lang="en-US" dirty="0"/>
          </a:p>
        </p:txBody>
      </p:sp>
      <p:sp>
        <p:nvSpPr>
          <p:cNvPr id="6" name="页脚占位符 5"/>
          <p:cNvSpPr>
            <a:spLocks noGrp="1"/>
          </p:cNvSpPr>
          <p:nvPr>
            <p:ph type="ftr" sz="quarter" idx="11"/>
          </p:nvPr>
        </p:nvSpPr>
        <p:spPr/>
        <p:txBody>
          <a:bodyPr/>
          <a:lstStyle/>
          <a:p>
            <a:endParaRPr lang="en-US" dirty="0"/>
          </a:p>
        </p:txBody>
      </p:sp>
      <p:sp>
        <p:nvSpPr>
          <p:cNvPr id="7" name="幻灯片编号占位符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01093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C9CAD897-D46E-4AD2-BD9B-49DD3E640873}" type="datetimeFigureOut">
              <a:rPr lang="en-US" smtClean="0"/>
              <a:t>1/6/17</a:t>
            </a:fld>
            <a:endParaRPr lang="en-US" dirty="0"/>
          </a:p>
        </p:txBody>
      </p:sp>
      <p:sp>
        <p:nvSpPr>
          <p:cNvPr id="6" name="页脚占位符 5"/>
          <p:cNvSpPr>
            <a:spLocks noGrp="1"/>
          </p:cNvSpPr>
          <p:nvPr>
            <p:ph type="ftr" sz="quarter" idx="11"/>
          </p:nvPr>
        </p:nvSpPr>
        <p:spPr/>
        <p:txBody>
          <a:bodyPr/>
          <a:lstStyle/>
          <a:p>
            <a:endParaRPr lang="en-US" dirty="0"/>
          </a:p>
        </p:txBody>
      </p:sp>
      <p:sp>
        <p:nvSpPr>
          <p:cNvPr id="7" name="幻灯片编号占位符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198328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24D31-43A5-475A-80CF-332C9F6DCF35}" type="datetimeFigureOut">
              <a:rPr lang="en-US" smtClean="0"/>
              <a:t>1/6/17</a:t>
            </a:fld>
            <a:endParaRPr 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12325192"/>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4.PNG"/><Relationship Id="rId6" Type="http://schemas.openxmlformats.org/officeDocument/2006/relationships/image" Target="../media/image16.PNG"/><Relationship Id="rId7"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JPG"/><Relationship Id="rId5"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b="1" dirty="0">
                <a:latin typeface="STFangsong" charset="-122"/>
                <a:ea typeface="STFangsong" charset="-122"/>
                <a:cs typeface="STFangsong" charset="-122"/>
              </a:rPr>
              <a:t>Structure F</a:t>
            </a:r>
            <a:r>
              <a:rPr lang="en-US" altLang="zh-CN" b="1" dirty="0" smtClean="0">
                <a:latin typeface="STFangsong" charset="-122"/>
                <a:ea typeface="STFangsong" charset="-122"/>
                <a:cs typeface="STFangsong" charset="-122"/>
              </a:rPr>
              <a:t>rom </a:t>
            </a:r>
            <a:r>
              <a:rPr lang="en-US" altLang="zh-CN" b="1" dirty="0">
                <a:latin typeface="STFangsong" charset="-122"/>
                <a:ea typeface="STFangsong" charset="-122"/>
                <a:cs typeface="STFangsong" charset="-122"/>
              </a:rPr>
              <a:t>M</a:t>
            </a:r>
            <a:r>
              <a:rPr lang="en-US" altLang="zh-CN" b="1" dirty="0" smtClean="0">
                <a:latin typeface="STFangsong" charset="-122"/>
                <a:ea typeface="STFangsong" charset="-122"/>
                <a:cs typeface="STFangsong" charset="-122"/>
              </a:rPr>
              <a:t>otion</a:t>
            </a:r>
            <a:endParaRPr kumimoji="1" lang="zh-CN" altLang="en-US" b="1" dirty="0">
              <a:latin typeface="STFangsong" charset="-122"/>
              <a:ea typeface="STFangsong" charset="-122"/>
              <a:cs typeface="STFangsong" charset="-122"/>
            </a:endParaRPr>
          </a:p>
        </p:txBody>
      </p:sp>
      <p:sp>
        <p:nvSpPr>
          <p:cNvPr id="4" name="文本框 3"/>
          <p:cNvSpPr txBox="1"/>
          <p:nvPr/>
        </p:nvSpPr>
        <p:spPr>
          <a:xfrm>
            <a:off x="10092728" y="6364132"/>
            <a:ext cx="2125903" cy="584775"/>
          </a:xfrm>
          <a:prstGeom prst="rect">
            <a:avLst/>
          </a:prstGeom>
          <a:noFill/>
        </p:spPr>
        <p:txBody>
          <a:bodyPr wrap="none" rtlCol="0">
            <a:spAutoFit/>
          </a:bodyPr>
          <a:lstStyle/>
          <a:p>
            <a:r>
              <a:rPr kumimoji="1" lang="en-US" altLang="zh-CN" sz="3200" dirty="0" err="1" smtClean="0"/>
              <a:t>vision@ouc</a:t>
            </a:r>
            <a:endParaRPr kumimoji="1" lang="zh-CN" altLang="en-US" sz="3200" dirty="0"/>
          </a:p>
        </p:txBody>
      </p:sp>
      <p:sp>
        <p:nvSpPr>
          <p:cNvPr id="5" name="矩形 4"/>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Tree>
    <p:extLst>
      <p:ext uri="{BB962C8B-B14F-4D97-AF65-F5344CB8AC3E}">
        <p14:creationId xmlns:p14="http://schemas.microsoft.com/office/powerpoint/2010/main" val="3214520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
            <a:ext cx="6305205" cy="6364132"/>
          </a:xfrm>
          <a:prstGeom prst="rect">
            <a:avLst/>
          </a:prstGeom>
        </p:spPr>
      </p:pic>
      <p:sp>
        <p:nvSpPr>
          <p:cNvPr id="11" name="文本框 10"/>
          <p:cNvSpPr txBox="1"/>
          <p:nvPr/>
        </p:nvSpPr>
        <p:spPr>
          <a:xfrm>
            <a:off x="1267823" y="268979"/>
            <a:ext cx="3769558" cy="646331"/>
          </a:xfrm>
          <a:prstGeom prst="rect">
            <a:avLst/>
          </a:prstGeom>
          <a:noFill/>
        </p:spPr>
        <p:txBody>
          <a:bodyPr wrap="none" rtlCol="0">
            <a:spAutoFit/>
          </a:bodyPr>
          <a:lstStyle/>
          <a:p>
            <a:r>
              <a:rPr kumimoji="1" lang="en-US" altLang="zh-CN" sz="3600" b="1" dirty="0" smtClean="0">
                <a:solidFill>
                  <a:schemeClr val="bg1"/>
                </a:solidFill>
              </a:rPr>
              <a:t>Sparse</a:t>
            </a:r>
            <a:r>
              <a:rPr kumimoji="1" lang="en-US" altLang="zh-CN" sz="3600" b="1" dirty="0" smtClean="0">
                <a:solidFill>
                  <a:schemeClr val="bg1"/>
                </a:solidFill>
              </a:rPr>
              <a:t> </a:t>
            </a:r>
            <a:r>
              <a:rPr kumimoji="1" lang="en-US" altLang="zh-CN" sz="3600" b="1" dirty="0" smtClean="0">
                <a:solidFill>
                  <a:schemeClr val="bg1"/>
                </a:solidFill>
              </a:rPr>
              <a:t>Point Cloud</a:t>
            </a:r>
            <a:endParaRPr kumimoji="1" lang="zh-CN" altLang="en-US" sz="3600" b="1" dirty="0">
              <a:solidFill>
                <a:schemeClr val="bg1"/>
              </a:solidFill>
            </a:endParaRPr>
          </a:p>
        </p:txBody>
      </p:sp>
      <p:pic>
        <p:nvPicPr>
          <p:cNvPr id="13" name="图片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99551" y="-5"/>
            <a:ext cx="6392449" cy="6364132"/>
          </a:xfrm>
          <a:prstGeom prst="rect">
            <a:avLst/>
          </a:prstGeom>
        </p:spPr>
      </p:pic>
      <p:sp>
        <p:nvSpPr>
          <p:cNvPr id="14" name="文本框 13"/>
          <p:cNvSpPr txBox="1"/>
          <p:nvPr/>
        </p:nvSpPr>
        <p:spPr>
          <a:xfrm>
            <a:off x="7150718" y="268979"/>
            <a:ext cx="3690113" cy="646331"/>
          </a:xfrm>
          <a:prstGeom prst="rect">
            <a:avLst/>
          </a:prstGeom>
          <a:noFill/>
        </p:spPr>
        <p:txBody>
          <a:bodyPr wrap="none" rtlCol="0">
            <a:spAutoFit/>
          </a:bodyPr>
          <a:lstStyle/>
          <a:p>
            <a:r>
              <a:rPr kumimoji="1" lang="en-US" altLang="zh-CN" sz="3600" b="1" dirty="0" smtClean="0">
                <a:solidFill>
                  <a:schemeClr val="bg1"/>
                </a:solidFill>
              </a:rPr>
              <a:t>Dense Point Cloud</a:t>
            </a:r>
            <a:endParaRPr kumimoji="1" lang="zh-CN" altLang="en-US" sz="3600" b="1" dirty="0">
              <a:solidFill>
                <a:schemeClr val="bg1"/>
              </a:solidFill>
            </a:endParaRPr>
          </a:p>
        </p:txBody>
      </p:sp>
    </p:spTree>
    <p:extLst>
      <p:ext uri="{BB962C8B-B14F-4D97-AF65-F5344CB8AC3E}">
        <p14:creationId xmlns:p14="http://schemas.microsoft.com/office/powerpoint/2010/main" val="17116531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r="22610"/>
          <a:stretch/>
        </p:blipFill>
        <p:spPr>
          <a:xfrm rot="5400000">
            <a:off x="-118970" y="118968"/>
            <a:ext cx="6364134" cy="6126195"/>
          </a:xfrm>
          <a:prstGeom prst="rect">
            <a:avLst/>
          </a:prstGeom>
        </p:spPr>
      </p:pic>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2181" y="-24357"/>
            <a:ext cx="6329819" cy="6388490"/>
          </a:xfrm>
          <a:prstGeom prst="rect">
            <a:avLst/>
          </a:prstGeom>
        </p:spPr>
      </p:pic>
      <p:sp>
        <p:nvSpPr>
          <p:cNvPr id="8" name="文本框 7"/>
          <p:cNvSpPr txBox="1"/>
          <p:nvPr/>
        </p:nvSpPr>
        <p:spPr>
          <a:xfrm>
            <a:off x="2400240" y="5703125"/>
            <a:ext cx="1083566" cy="707886"/>
          </a:xfrm>
          <a:prstGeom prst="rect">
            <a:avLst/>
          </a:prstGeom>
          <a:noFill/>
        </p:spPr>
        <p:txBody>
          <a:bodyPr wrap="none" rtlCol="0">
            <a:spAutoFit/>
          </a:bodyPr>
          <a:lstStyle/>
          <a:p>
            <a:r>
              <a:rPr kumimoji="1" lang="en-US" altLang="zh-CN" sz="4000" b="1" dirty="0" smtClean="0"/>
              <a:t>RGB</a:t>
            </a:r>
            <a:endParaRPr kumimoji="1" lang="zh-CN" altLang="en-US" sz="4000" b="1" dirty="0"/>
          </a:p>
        </p:txBody>
      </p:sp>
      <p:sp>
        <p:nvSpPr>
          <p:cNvPr id="10" name="文本框 9"/>
          <p:cNvSpPr txBox="1"/>
          <p:nvPr/>
        </p:nvSpPr>
        <p:spPr>
          <a:xfrm>
            <a:off x="7314041" y="5717802"/>
            <a:ext cx="3690113" cy="646331"/>
          </a:xfrm>
          <a:prstGeom prst="rect">
            <a:avLst/>
          </a:prstGeom>
          <a:noFill/>
        </p:spPr>
        <p:txBody>
          <a:bodyPr wrap="none" rtlCol="0">
            <a:spAutoFit/>
          </a:bodyPr>
          <a:lstStyle/>
          <a:p>
            <a:r>
              <a:rPr kumimoji="1" lang="en-US" altLang="zh-CN" sz="3600" b="1" dirty="0" smtClean="0">
                <a:solidFill>
                  <a:schemeClr val="bg1"/>
                </a:solidFill>
              </a:rPr>
              <a:t>Dense Point Cloud</a:t>
            </a:r>
            <a:endParaRPr kumimoji="1" lang="zh-CN" altLang="en-US" sz="3600" b="1" dirty="0">
              <a:solidFill>
                <a:schemeClr val="bg1"/>
              </a:solidFill>
            </a:endParaRPr>
          </a:p>
        </p:txBody>
      </p:sp>
    </p:spTree>
    <p:extLst>
      <p:ext uri="{BB962C8B-B14F-4D97-AF65-F5344CB8AC3E}">
        <p14:creationId xmlns:p14="http://schemas.microsoft.com/office/powerpoint/2010/main" val="8712962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pic>
        <p:nvPicPr>
          <p:cNvPr id="15" name="图片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3277" y="0"/>
            <a:ext cx="8778724" cy="6364132"/>
          </a:xfrm>
          <a:prstGeom prst="rect">
            <a:avLst/>
          </a:prstGeom>
        </p:spPr>
      </p:pic>
      <p:pic>
        <p:nvPicPr>
          <p:cNvPr id="14" name="图片 13"/>
          <p:cNvPicPr>
            <a:picLocks noChangeAspect="1"/>
          </p:cNvPicPr>
          <p:nvPr/>
        </p:nvPicPr>
        <p:blipFill rotWithShape="1">
          <a:blip r:embed="rId4">
            <a:extLst>
              <a:ext uri="{28A0092B-C50C-407E-A947-70E740481C1C}">
                <a14:useLocalDpi xmlns:a14="http://schemas.microsoft.com/office/drawing/2010/main" val="0"/>
              </a:ext>
            </a:extLst>
          </a:blip>
          <a:srcRect b="20732"/>
          <a:stretch/>
        </p:blipFill>
        <p:spPr>
          <a:xfrm rot="5400000">
            <a:off x="-1290296" y="1290291"/>
            <a:ext cx="6364136" cy="3783546"/>
          </a:xfrm>
          <a:prstGeom prst="rect">
            <a:avLst/>
          </a:prstGeom>
        </p:spPr>
      </p:pic>
      <p:sp>
        <p:nvSpPr>
          <p:cNvPr id="17" name="文本框 16"/>
          <p:cNvSpPr txBox="1"/>
          <p:nvPr/>
        </p:nvSpPr>
        <p:spPr>
          <a:xfrm>
            <a:off x="1110059" y="5778282"/>
            <a:ext cx="1083566" cy="707886"/>
          </a:xfrm>
          <a:prstGeom prst="rect">
            <a:avLst/>
          </a:prstGeom>
          <a:noFill/>
        </p:spPr>
        <p:txBody>
          <a:bodyPr wrap="none" rtlCol="0">
            <a:spAutoFit/>
          </a:bodyPr>
          <a:lstStyle/>
          <a:p>
            <a:r>
              <a:rPr kumimoji="1" lang="en-US" altLang="zh-CN" sz="4000" b="1" dirty="0" smtClean="0"/>
              <a:t>RGB</a:t>
            </a:r>
            <a:endParaRPr kumimoji="1" lang="zh-CN" altLang="en-US" sz="4000" b="1" dirty="0"/>
          </a:p>
        </p:txBody>
      </p:sp>
      <p:sp>
        <p:nvSpPr>
          <p:cNvPr id="18" name="文本框 17"/>
          <p:cNvSpPr txBox="1"/>
          <p:nvPr/>
        </p:nvSpPr>
        <p:spPr>
          <a:xfrm>
            <a:off x="6023860" y="5792959"/>
            <a:ext cx="3690113" cy="646331"/>
          </a:xfrm>
          <a:prstGeom prst="rect">
            <a:avLst/>
          </a:prstGeom>
          <a:noFill/>
        </p:spPr>
        <p:txBody>
          <a:bodyPr wrap="none" rtlCol="0">
            <a:spAutoFit/>
          </a:bodyPr>
          <a:lstStyle/>
          <a:p>
            <a:r>
              <a:rPr kumimoji="1" lang="en-US" altLang="zh-CN" sz="3600" b="1" dirty="0" smtClean="0">
                <a:solidFill>
                  <a:schemeClr val="bg1"/>
                </a:solidFill>
              </a:rPr>
              <a:t>Dense Point Cloud</a:t>
            </a:r>
            <a:endParaRPr kumimoji="1" lang="zh-CN" altLang="en-US" sz="3600" b="1" dirty="0">
              <a:solidFill>
                <a:schemeClr val="bg1"/>
              </a:solidFill>
            </a:endParaRPr>
          </a:p>
        </p:txBody>
      </p:sp>
    </p:spTree>
    <p:extLst>
      <p:ext uri="{BB962C8B-B14F-4D97-AF65-F5344CB8AC3E}">
        <p14:creationId xmlns:p14="http://schemas.microsoft.com/office/powerpoint/2010/main" val="18896600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
        <p:nvSpPr>
          <p:cNvPr id="5" name="文本框 4"/>
          <p:cNvSpPr txBox="1"/>
          <p:nvPr/>
        </p:nvSpPr>
        <p:spPr>
          <a:xfrm>
            <a:off x="0" y="1207781"/>
            <a:ext cx="12192000" cy="3416320"/>
          </a:xfrm>
          <a:prstGeom prst="rect">
            <a:avLst/>
          </a:prstGeom>
          <a:noFill/>
        </p:spPr>
        <p:txBody>
          <a:bodyPr wrap="square" rtlCol="0">
            <a:spAutoFit/>
          </a:bodyPr>
          <a:lstStyle/>
          <a:p>
            <a:pPr algn="ctr"/>
            <a:r>
              <a:rPr lang="en-US" altLang="zh-CN" sz="6000" dirty="0" smtClean="0">
                <a:solidFill>
                  <a:srgbClr val="FF0000"/>
                </a:solidFill>
              </a:rPr>
              <a:t>Problem</a:t>
            </a:r>
          </a:p>
          <a:p>
            <a:pPr algn="ctr"/>
            <a:endParaRPr lang="en-US" altLang="zh-CN" sz="6000" dirty="0" smtClean="0">
              <a:solidFill>
                <a:srgbClr val="FF0000"/>
              </a:solidFill>
            </a:endParaRPr>
          </a:p>
          <a:p>
            <a:pPr algn="ctr"/>
            <a:r>
              <a:rPr lang="en-US" altLang="zh-CN" sz="4800" dirty="0" smtClean="0">
                <a:solidFill>
                  <a:srgbClr val="C00000"/>
                </a:solidFill>
              </a:rPr>
              <a:t>1.lack</a:t>
            </a:r>
            <a:r>
              <a:rPr lang="zh-CN" altLang="en-US" sz="4800" dirty="0" smtClean="0">
                <a:solidFill>
                  <a:srgbClr val="C00000"/>
                </a:solidFill>
              </a:rPr>
              <a:t> </a:t>
            </a:r>
            <a:r>
              <a:rPr lang="en-US" altLang="zh-CN" sz="4800" dirty="0" smtClean="0">
                <a:solidFill>
                  <a:srgbClr val="C00000"/>
                </a:solidFill>
              </a:rPr>
              <a:t>of </a:t>
            </a:r>
            <a:r>
              <a:rPr lang="en-US" altLang="zh-CN" sz="4800" dirty="0">
                <a:solidFill>
                  <a:srgbClr val="C00000"/>
                </a:solidFill>
              </a:rPr>
              <a:t>unfeatured</a:t>
            </a:r>
            <a:r>
              <a:rPr lang="en-US" altLang="zh-CN" sz="4800" dirty="0" smtClean="0">
                <a:solidFill>
                  <a:srgbClr val="C00000"/>
                </a:solidFill>
              </a:rPr>
              <a:t> points</a:t>
            </a:r>
            <a:endParaRPr kumimoji="1" lang="en-US" altLang="zh-CN" sz="4800" dirty="0">
              <a:solidFill>
                <a:srgbClr val="C00000"/>
              </a:solidFill>
              <a:latin typeface="Heiti SC Light" charset="-122"/>
              <a:ea typeface="Heiti SC Light" charset="-122"/>
              <a:cs typeface="Heiti SC Light" charset="-122"/>
            </a:endParaRPr>
          </a:p>
          <a:p>
            <a:pPr algn="ctr"/>
            <a:r>
              <a:rPr lang="en-US" altLang="zh-CN" sz="4800" dirty="0" smtClean="0">
                <a:solidFill>
                  <a:srgbClr val="C00000"/>
                </a:solidFill>
              </a:rPr>
              <a:t>      2.unperfect </a:t>
            </a:r>
            <a:r>
              <a:rPr lang="en-US" altLang="zh-CN" sz="4800" dirty="0" err="1" smtClean="0">
                <a:solidFill>
                  <a:srgbClr val="C00000"/>
                </a:solidFill>
              </a:rPr>
              <a:t>dence</a:t>
            </a:r>
            <a:r>
              <a:rPr lang="en-US" altLang="zh-CN" sz="4800" dirty="0" smtClean="0">
                <a:solidFill>
                  <a:srgbClr val="C00000"/>
                </a:solidFill>
              </a:rPr>
              <a:t> </a:t>
            </a:r>
            <a:r>
              <a:rPr lang="en-US" altLang="zh-CN" sz="4800" dirty="0">
                <a:solidFill>
                  <a:srgbClr val="C00000"/>
                </a:solidFill>
              </a:rPr>
              <a:t>point </a:t>
            </a:r>
            <a:r>
              <a:rPr lang="en-US" altLang="zh-CN" sz="4800" dirty="0" smtClean="0">
                <a:solidFill>
                  <a:srgbClr val="C00000"/>
                </a:solidFill>
              </a:rPr>
              <a:t>cloud </a:t>
            </a:r>
            <a:endParaRPr lang="en-US" altLang="zh-CN" sz="4800" dirty="0">
              <a:solidFill>
                <a:srgbClr val="C00000"/>
              </a:solidFill>
            </a:endParaRPr>
          </a:p>
        </p:txBody>
      </p:sp>
    </p:spTree>
    <p:extLst>
      <p:ext uri="{BB962C8B-B14F-4D97-AF65-F5344CB8AC3E}">
        <p14:creationId xmlns:p14="http://schemas.microsoft.com/office/powerpoint/2010/main" val="131452667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
        <p:nvSpPr>
          <p:cNvPr id="8" name="标题 1"/>
          <p:cNvSpPr>
            <a:spLocks noGrp="1"/>
          </p:cNvSpPr>
          <p:nvPr>
            <p:ph type="title"/>
          </p:nvPr>
        </p:nvSpPr>
        <p:spPr>
          <a:xfrm>
            <a:off x="640079" y="200416"/>
            <a:ext cx="10515600" cy="1325563"/>
          </a:xfrm>
        </p:spPr>
        <p:txBody>
          <a:bodyPr/>
          <a:lstStyle/>
          <a:p>
            <a:r>
              <a:rPr lang="en-US" altLang="zh-CN" b="1" dirty="0" smtClean="0"/>
              <a:t>Poisson Surface Reconstruction </a:t>
            </a:r>
            <a:r>
              <a:rPr lang="en-US" altLang="zh-CN" sz="2000" dirty="0" smtClean="0">
                <a:latin typeface="Apple Chancery" charset="0"/>
                <a:ea typeface="Apple Chancery" charset="0"/>
                <a:cs typeface="Apple Chancery" charset="0"/>
              </a:rPr>
              <a:t>Michael </a:t>
            </a:r>
            <a:r>
              <a:rPr lang="en-US" altLang="zh-CN" sz="2000" dirty="0" err="1" smtClean="0">
                <a:latin typeface="Apple Chancery" charset="0"/>
                <a:ea typeface="Apple Chancery" charset="0"/>
                <a:cs typeface="Apple Chancery" charset="0"/>
              </a:rPr>
              <a:t>Kazhdan</a:t>
            </a:r>
            <a:endParaRPr kumimoji="1" lang="zh-CN" altLang="en-US" sz="2000" dirty="0"/>
          </a:p>
        </p:txBody>
      </p:sp>
      <p:sp>
        <p:nvSpPr>
          <p:cNvPr id="3" name="文本框 2"/>
          <p:cNvSpPr txBox="1"/>
          <p:nvPr/>
        </p:nvSpPr>
        <p:spPr>
          <a:xfrm>
            <a:off x="0" y="5717801"/>
            <a:ext cx="12192000" cy="646331"/>
          </a:xfrm>
          <a:prstGeom prst="rect">
            <a:avLst/>
          </a:prstGeom>
          <a:noFill/>
        </p:spPr>
        <p:txBody>
          <a:bodyPr wrap="square" rtlCol="0">
            <a:spAutoFit/>
          </a:bodyPr>
          <a:lstStyle/>
          <a:p>
            <a:pPr algn="r"/>
            <a:r>
              <a:rPr lang="en-US" altLang="zh-CN" dirty="0" err="1"/>
              <a:t>Kazhdan</a:t>
            </a:r>
            <a:r>
              <a:rPr lang="en-US" altLang="zh-CN" dirty="0"/>
              <a:t>, Michael, M. Bolitho, and H. Hoppe. "Poisson surface reconstruction." </a:t>
            </a:r>
            <a:r>
              <a:rPr lang="en-US" altLang="zh-CN" i="1" dirty="0" err="1"/>
              <a:t>Eurographics</a:t>
            </a:r>
            <a:r>
              <a:rPr lang="en-US" altLang="zh-CN" i="1" dirty="0"/>
              <a:t> Symposium on Geometry Processing</a:t>
            </a:r>
            <a:r>
              <a:rPr lang="en-US" altLang="zh-CN" dirty="0"/>
              <a:t> </a:t>
            </a:r>
            <a:r>
              <a:rPr lang="en-US" altLang="zh-CN" dirty="0" err="1"/>
              <a:t>Eurographics</a:t>
            </a:r>
            <a:r>
              <a:rPr lang="en-US" altLang="zh-CN" dirty="0"/>
              <a:t> Association, 2015:61-70.</a:t>
            </a:r>
            <a:endParaRPr kumimoji="1" lang="zh-CN" altLang="en-US" dirty="0"/>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73446" y="1525979"/>
            <a:ext cx="2675207" cy="3833544"/>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0860" y="1432990"/>
            <a:ext cx="5688559" cy="3984808"/>
          </a:xfrm>
          <a:prstGeom prst="rect">
            <a:avLst/>
          </a:prstGeom>
        </p:spPr>
      </p:pic>
    </p:spTree>
    <p:extLst>
      <p:ext uri="{BB962C8B-B14F-4D97-AF65-F5344CB8AC3E}">
        <p14:creationId xmlns:p14="http://schemas.microsoft.com/office/powerpoint/2010/main" val="14859602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
        <p:nvSpPr>
          <p:cNvPr id="8" name="标题 1"/>
          <p:cNvSpPr>
            <a:spLocks noGrp="1"/>
          </p:cNvSpPr>
          <p:nvPr>
            <p:ph type="title"/>
          </p:nvPr>
        </p:nvSpPr>
        <p:spPr>
          <a:xfrm>
            <a:off x="640079" y="200416"/>
            <a:ext cx="10515600" cy="1325563"/>
          </a:xfrm>
        </p:spPr>
        <p:txBody>
          <a:bodyPr/>
          <a:lstStyle/>
          <a:p>
            <a:r>
              <a:rPr lang="en-US" altLang="zh-CN" b="1" dirty="0"/>
              <a:t>Result</a:t>
            </a:r>
            <a:r>
              <a:rPr kumimoji="1" lang="zh-CN" altLang="en-US" sz="2000" dirty="0"/>
              <a:t/>
            </a:r>
            <a:br>
              <a:rPr kumimoji="1" lang="zh-CN" altLang="en-US" sz="2000" dirty="0"/>
            </a:br>
            <a:r>
              <a:rPr lang="en-US" altLang="zh-CN" sz="2000" b="1" dirty="0" smtClean="0"/>
              <a:t>Poisson </a:t>
            </a:r>
            <a:r>
              <a:rPr lang="en-US" altLang="zh-CN" sz="2000" b="1" dirty="0" smtClean="0"/>
              <a:t>Surface </a:t>
            </a:r>
            <a:r>
              <a:rPr lang="en-US" altLang="zh-CN" sz="2000" b="1" dirty="0" smtClean="0"/>
              <a:t>Reconstruction </a:t>
            </a:r>
            <a:endParaRPr kumimoji="1" lang="zh-CN" altLang="en-US" sz="2000"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768" y="1525979"/>
            <a:ext cx="4695825" cy="4305300"/>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97879" y="1525820"/>
            <a:ext cx="5712086" cy="4305459"/>
          </a:xfrm>
          <a:prstGeom prst="rect">
            <a:avLst/>
          </a:prstGeom>
        </p:spPr>
      </p:pic>
    </p:spTree>
    <p:extLst>
      <p:ext uri="{BB962C8B-B14F-4D97-AF65-F5344CB8AC3E}">
        <p14:creationId xmlns:p14="http://schemas.microsoft.com/office/powerpoint/2010/main" val="10611192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0489" y="1766170"/>
            <a:ext cx="4435113" cy="3939488"/>
          </a:xfrm>
          <a:prstGeom prst="rect">
            <a:avLst/>
          </a:prstGeom>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6733" y="1766170"/>
            <a:ext cx="4946120" cy="3939488"/>
          </a:xfrm>
          <a:prstGeom prst="rect">
            <a:avLst/>
          </a:prstGeom>
        </p:spPr>
      </p:pic>
      <p:sp>
        <p:nvSpPr>
          <p:cNvPr id="10" name="标题 1"/>
          <p:cNvSpPr txBox="1">
            <a:spLocks/>
          </p:cNvSpPr>
          <p:nvPr/>
        </p:nvSpPr>
        <p:spPr>
          <a:xfrm>
            <a:off x="792479" y="3528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smtClean="0"/>
              <a:t>Result</a:t>
            </a:r>
            <a:r>
              <a:rPr kumimoji="1" lang="zh-CN" altLang="en-US" sz="2000" dirty="0" smtClean="0"/>
              <a:t/>
            </a:r>
            <a:br>
              <a:rPr kumimoji="1" lang="zh-CN" altLang="en-US" sz="2000" dirty="0" smtClean="0"/>
            </a:br>
            <a:r>
              <a:rPr lang="en-US" altLang="zh-CN" sz="2000" b="1" dirty="0" smtClean="0"/>
              <a:t>Texture mapping</a:t>
            </a:r>
            <a:endParaRPr kumimoji="1" lang="zh-CN" altLang="en-US" sz="2000" dirty="0"/>
          </a:p>
        </p:txBody>
      </p:sp>
    </p:spTree>
    <p:extLst>
      <p:ext uri="{BB962C8B-B14F-4D97-AF65-F5344CB8AC3E}">
        <p14:creationId xmlns:p14="http://schemas.microsoft.com/office/powerpoint/2010/main" val="1969163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5938" y="1869442"/>
            <a:ext cx="4201261" cy="3404470"/>
          </a:xfrm>
          <a:prstGeom prst="rect">
            <a:avLst/>
          </a:prstGeo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4967" y="1869442"/>
            <a:ext cx="3513289" cy="3404470"/>
          </a:xfrm>
          <a:prstGeom prst="rect">
            <a:avLst/>
          </a:prstGeom>
        </p:spPr>
      </p:pic>
      <p:pic>
        <p:nvPicPr>
          <p:cNvPr id="6" name="图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716" y="1869442"/>
            <a:ext cx="3939569" cy="3404470"/>
          </a:xfrm>
          <a:prstGeom prst="rect">
            <a:avLst/>
          </a:prstGeom>
        </p:spPr>
      </p:pic>
      <p:sp>
        <p:nvSpPr>
          <p:cNvPr id="11" name="标题 1"/>
          <p:cNvSpPr txBox="1">
            <a:spLocks/>
          </p:cNvSpPr>
          <p:nvPr/>
        </p:nvSpPr>
        <p:spPr>
          <a:xfrm>
            <a:off x="792479" y="3528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smtClean="0"/>
              <a:t>Final result of reconstruction </a:t>
            </a:r>
            <a:endParaRPr kumimoji="1" lang="zh-CN" altLang="en-US" sz="2000" dirty="0"/>
          </a:p>
        </p:txBody>
      </p:sp>
    </p:spTree>
    <p:extLst>
      <p:ext uri="{BB962C8B-B14F-4D97-AF65-F5344CB8AC3E}">
        <p14:creationId xmlns:p14="http://schemas.microsoft.com/office/powerpoint/2010/main" val="20683973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096" y="1678379"/>
            <a:ext cx="4194747" cy="3869746"/>
          </a:xfrm>
          <a:prstGeom prst="rect">
            <a:avLst/>
          </a:prstGeom>
        </p:spPr>
      </p:pic>
      <p:sp>
        <p:nvSpPr>
          <p:cNvPr id="11" name="标题 1"/>
          <p:cNvSpPr txBox="1">
            <a:spLocks/>
          </p:cNvSpPr>
          <p:nvPr/>
        </p:nvSpPr>
        <p:spPr>
          <a:xfrm>
            <a:off x="792479" y="3528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smtClean="0"/>
              <a:t>Final result of reconstruction </a:t>
            </a:r>
            <a:endParaRPr kumimoji="1" lang="zh-CN" altLang="en-US" sz="2000" dirty="0"/>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19063" t="6231" r="43988" b="72586"/>
          <a:stretch/>
        </p:blipFill>
        <p:spPr>
          <a:xfrm>
            <a:off x="4632843" y="1678181"/>
            <a:ext cx="6966258" cy="3870142"/>
          </a:xfrm>
          <a:prstGeom prst="rect">
            <a:avLst/>
          </a:prstGeom>
        </p:spPr>
      </p:pic>
      <p:sp>
        <p:nvSpPr>
          <p:cNvPr id="2" name="椭圆 1"/>
          <p:cNvSpPr/>
          <p:nvPr/>
        </p:nvSpPr>
        <p:spPr>
          <a:xfrm>
            <a:off x="1388603" y="1803748"/>
            <a:ext cx="1039660" cy="1052186"/>
          </a:xfrm>
          <a:prstGeom prst="ellipse">
            <a:avLst/>
          </a:prstGeom>
          <a:noFill/>
          <a:ln w="76200">
            <a:solidFill>
              <a:schemeClr val="bg1"/>
            </a:solidFill>
          </a:ln>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椭圆 13"/>
          <p:cNvSpPr/>
          <p:nvPr/>
        </p:nvSpPr>
        <p:spPr>
          <a:xfrm>
            <a:off x="6716304" y="2485573"/>
            <a:ext cx="2111286" cy="2108061"/>
          </a:xfrm>
          <a:prstGeom prst="ellipse">
            <a:avLst/>
          </a:prstGeom>
          <a:noFill/>
          <a:ln w="7620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cxnSp>
        <p:nvCxnSpPr>
          <p:cNvPr id="19" name="直线箭头连接符 18"/>
          <p:cNvCxnSpPr>
            <a:stCxn id="2" idx="6"/>
            <a:endCxn id="14" idx="2"/>
          </p:cNvCxnSpPr>
          <p:nvPr/>
        </p:nvCxnSpPr>
        <p:spPr>
          <a:xfrm>
            <a:off x="2428263" y="2329841"/>
            <a:ext cx="4288041" cy="1209763"/>
          </a:xfrm>
          <a:prstGeom prst="straightConnector1">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77017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grpSp>
        <p:nvGrpSpPr>
          <p:cNvPr id="21" name="组 20"/>
          <p:cNvGrpSpPr/>
          <p:nvPr/>
        </p:nvGrpSpPr>
        <p:grpSpPr>
          <a:xfrm>
            <a:off x="712215" y="519661"/>
            <a:ext cx="11012147" cy="5213122"/>
            <a:chOff x="674637" y="619869"/>
            <a:chExt cx="11012147" cy="5213122"/>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637" y="619869"/>
              <a:ext cx="2664819" cy="2689724"/>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39456" y="619869"/>
              <a:ext cx="2701692" cy="2689725"/>
            </a:xfrm>
            <a:prstGeom prst="rect">
              <a:avLst/>
            </a:prstGeom>
          </p:spPr>
        </p:pic>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637" y="3309593"/>
              <a:ext cx="2704628" cy="2514009"/>
            </a:xfrm>
            <a:prstGeom prst="rect">
              <a:avLst/>
            </a:prstGeom>
          </p:spPr>
        </p:pic>
        <p:pic>
          <p:nvPicPr>
            <p:cNvPr id="9" name="图片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79265" y="3309593"/>
              <a:ext cx="2701693" cy="2514009"/>
            </a:xfrm>
            <a:prstGeom prst="rect">
              <a:avLst/>
            </a:prstGeom>
          </p:spPr>
        </p:pic>
        <p:pic>
          <p:nvPicPr>
            <p:cNvPr id="11" name="图片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41148" y="619869"/>
              <a:ext cx="5370064" cy="5203734"/>
            </a:xfrm>
            <a:prstGeom prst="rect">
              <a:avLst/>
            </a:prstGeom>
          </p:spPr>
        </p:pic>
        <p:sp>
          <p:nvSpPr>
            <p:cNvPr id="16" name="文本框 15"/>
            <p:cNvSpPr txBox="1"/>
            <p:nvPr/>
          </p:nvSpPr>
          <p:spPr>
            <a:xfrm>
              <a:off x="2911339" y="2769063"/>
              <a:ext cx="776613" cy="584775"/>
            </a:xfrm>
            <a:prstGeom prst="rect">
              <a:avLst/>
            </a:prstGeom>
            <a:noFill/>
          </p:spPr>
          <p:txBody>
            <a:bodyPr wrap="square" rtlCol="0">
              <a:spAutoFit/>
            </a:bodyPr>
            <a:lstStyle/>
            <a:p>
              <a:r>
                <a:rPr kumimoji="1" lang="en-US" altLang="zh-CN" sz="3200" dirty="0" smtClean="0">
                  <a:solidFill>
                    <a:schemeClr val="bg1"/>
                  </a:solidFill>
                </a:rPr>
                <a:t>1</a:t>
              </a:r>
              <a:endParaRPr kumimoji="1" lang="zh-CN" altLang="en-US" sz="3200" dirty="0">
                <a:solidFill>
                  <a:schemeClr val="bg1"/>
                </a:solidFill>
              </a:endParaRPr>
            </a:p>
          </p:txBody>
        </p:sp>
        <p:sp>
          <p:nvSpPr>
            <p:cNvPr id="17" name="文本框 16"/>
            <p:cNvSpPr txBox="1"/>
            <p:nvPr/>
          </p:nvSpPr>
          <p:spPr>
            <a:xfrm>
              <a:off x="5553114" y="2769063"/>
              <a:ext cx="776613" cy="584775"/>
            </a:xfrm>
            <a:prstGeom prst="rect">
              <a:avLst/>
            </a:prstGeom>
            <a:noFill/>
          </p:spPr>
          <p:txBody>
            <a:bodyPr wrap="square" rtlCol="0">
              <a:spAutoFit/>
            </a:bodyPr>
            <a:lstStyle/>
            <a:p>
              <a:r>
                <a:rPr kumimoji="1" lang="en-US" altLang="zh-CN" sz="3200" smtClean="0">
                  <a:solidFill>
                    <a:schemeClr val="bg1"/>
                  </a:solidFill>
                </a:rPr>
                <a:t>2</a:t>
              </a:r>
              <a:endParaRPr kumimoji="1" lang="zh-CN" altLang="en-US" sz="3200" dirty="0">
                <a:solidFill>
                  <a:schemeClr val="bg1"/>
                </a:solidFill>
              </a:endParaRPr>
            </a:p>
          </p:txBody>
        </p:sp>
        <p:sp>
          <p:nvSpPr>
            <p:cNvPr id="18" name="文本框 17"/>
            <p:cNvSpPr txBox="1"/>
            <p:nvPr/>
          </p:nvSpPr>
          <p:spPr>
            <a:xfrm>
              <a:off x="2951149" y="5248216"/>
              <a:ext cx="776613" cy="584775"/>
            </a:xfrm>
            <a:prstGeom prst="rect">
              <a:avLst/>
            </a:prstGeom>
            <a:noFill/>
          </p:spPr>
          <p:txBody>
            <a:bodyPr wrap="square" rtlCol="0">
              <a:spAutoFit/>
            </a:bodyPr>
            <a:lstStyle/>
            <a:p>
              <a:r>
                <a:rPr kumimoji="1" lang="en-US" altLang="zh-CN" sz="3200" smtClean="0">
                  <a:solidFill>
                    <a:schemeClr val="bg1"/>
                  </a:solidFill>
                </a:rPr>
                <a:t>3</a:t>
              </a:r>
              <a:endParaRPr kumimoji="1" lang="zh-CN" altLang="en-US" sz="3200" dirty="0">
                <a:solidFill>
                  <a:schemeClr val="bg1"/>
                </a:solidFill>
              </a:endParaRPr>
            </a:p>
          </p:txBody>
        </p:sp>
        <p:sp>
          <p:nvSpPr>
            <p:cNvPr id="19" name="文本框 18"/>
            <p:cNvSpPr txBox="1"/>
            <p:nvPr/>
          </p:nvSpPr>
          <p:spPr>
            <a:xfrm>
              <a:off x="5608857" y="5238827"/>
              <a:ext cx="776613" cy="584775"/>
            </a:xfrm>
            <a:prstGeom prst="rect">
              <a:avLst/>
            </a:prstGeom>
            <a:noFill/>
          </p:spPr>
          <p:txBody>
            <a:bodyPr wrap="square" rtlCol="0">
              <a:spAutoFit/>
            </a:bodyPr>
            <a:lstStyle/>
            <a:p>
              <a:r>
                <a:rPr kumimoji="1" lang="en-US" altLang="zh-CN" sz="3200" smtClean="0">
                  <a:solidFill>
                    <a:schemeClr val="bg1"/>
                  </a:solidFill>
                </a:rPr>
                <a:t>4</a:t>
              </a:r>
              <a:endParaRPr kumimoji="1" lang="zh-CN" altLang="en-US" sz="3200" dirty="0">
                <a:solidFill>
                  <a:schemeClr val="bg1"/>
                </a:solidFill>
              </a:endParaRPr>
            </a:p>
          </p:txBody>
        </p:sp>
        <p:sp>
          <p:nvSpPr>
            <p:cNvPr id="20" name="文本框 19"/>
            <p:cNvSpPr txBox="1"/>
            <p:nvPr/>
          </p:nvSpPr>
          <p:spPr>
            <a:xfrm>
              <a:off x="10910171" y="5248216"/>
              <a:ext cx="776613" cy="584775"/>
            </a:xfrm>
            <a:prstGeom prst="rect">
              <a:avLst/>
            </a:prstGeom>
            <a:noFill/>
          </p:spPr>
          <p:txBody>
            <a:bodyPr wrap="square" rtlCol="0">
              <a:spAutoFit/>
            </a:bodyPr>
            <a:lstStyle/>
            <a:p>
              <a:r>
                <a:rPr kumimoji="1" lang="en-US" altLang="zh-CN" sz="3200" dirty="0" smtClean="0">
                  <a:solidFill>
                    <a:schemeClr val="bg1"/>
                  </a:solidFill>
                </a:rPr>
                <a:t>5</a:t>
              </a:r>
              <a:endParaRPr kumimoji="1" lang="zh-CN" altLang="en-US" sz="3200" dirty="0">
                <a:solidFill>
                  <a:schemeClr val="bg1"/>
                </a:solidFill>
              </a:endParaRPr>
            </a:p>
          </p:txBody>
        </p:sp>
      </p:grpSp>
    </p:spTree>
    <p:extLst>
      <p:ext uri="{BB962C8B-B14F-4D97-AF65-F5344CB8AC3E}">
        <p14:creationId xmlns:p14="http://schemas.microsoft.com/office/powerpoint/2010/main" val="11379895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0079" y="200416"/>
            <a:ext cx="10515600" cy="1325563"/>
          </a:xfrm>
        </p:spPr>
        <p:txBody>
          <a:bodyPr/>
          <a:lstStyle/>
          <a:p>
            <a:r>
              <a:rPr kumimoji="1" lang="en-US" altLang="zh-CN" b="1" dirty="0" smtClean="0"/>
              <a:t>Introduction</a:t>
            </a:r>
            <a:endParaRPr kumimoji="1" lang="zh-CN" altLang="en-US" b="1" dirty="0"/>
          </a:p>
        </p:txBody>
      </p:sp>
      <p:sp>
        <p:nvSpPr>
          <p:cNvPr id="5" name="文本框 4"/>
          <p:cNvSpPr txBox="1"/>
          <p:nvPr/>
        </p:nvSpPr>
        <p:spPr>
          <a:xfrm>
            <a:off x="2073896" y="1910484"/>
            <a:ext cx="3428439" cy="369332"/>
          </a:xfrm>
          <a:prstGeom prst="rect">
            <a:avLst/>
          </a:prstGeom>
          <a:noFill/>
        </p:spPr>
        <p:txBody>
          <a:bodyPr wrap="none" rtlCol="0">
            <a:spAutoFit/>
          </a:bodyPr>
          <a:lstStyle/>
          <a:p>
            <a:r>
              <a:rPr lang="en-US" altLang="zh-CN" dirty="0"/>
              <a:t>two-dimensional image sequences</a:t>
            </a:r>
            <a:endParaRPr kumimoji="1" lang="zh-CN" altLang="en-US" dirty="0"/>
          </a:p>
        </p:txBody>
      </p:sp>
      <p:sp>
        <p:nvSpPr>
          <p:cNvPr id="7" name="文本框 6"/>
          <p:cNvSpPr txBox="1"/>
          <p:nvPr/>
        </p:nvSpPr>
        <p:spPr>
          <a:xfrm>
            <a:off x="6583266" y="1907048"/>
            <a:ext cx="2905988" cy="369332"/>
          </a:xfrm>
          <a:prstGeom prst="rect">
            <a:avLst/>
          </a:prstGeom>
          <a:noFill/>
        </p:spPr>
        <p:txBody>
          <a:bodyPr wrap="none" rtlCol="0">
            <a:spAutoFit/>
          </a:bodyPr>
          <a:lstStyle/>
          <a:p>
            <a:r>
              <a:rPr lang="en-US" altLang="zh-CN" dirty="0"/>
              <a:t>three-dimensional structures</a:t>
            </a:r>
            <a:endParaRPr kumimoji="1" lang="zh-CN" altLang="en-US" dirty="0"/>
          </a:p>
        </p:txBody>
      </p:sp>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3249" y="2350505"/>
            <a:ext cx="7909260" cy="2745643"/>
          </a:xfrm>
          <a:prstGeom prst="rect">
            <a:avLst/>
          </a:prstGeom>
        </p:spPr>
      </p:pic>
    </p:spTree>
    <p:extLst>
      <p:ext uri="{BB962C8B-B14F-4D97-AF65-F5344CB8AC3E}">
        <p14:creationId xmlns:p14="http://schemas.microsoft.com/office/powerpoint/2010/main" val="12902590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0079" y="200416"/>
            <a:ext cx="10515600" cy="1325563"/>
          </a:xfrm>
        </p:spPr>
        <p:txBody>
          <a:bodyPr/>
          <a:lstStyle/>
          <a:p>
            <a:r>
              <a:rPr kumimoji="1" lang="en-US" altLang="zh-CN" b="1" dirty="0" smtClean="0"/>
              <a:t>Introduction</a:t>
            </a:r>
            <a:endParaRPr kumimoji="1" lang="zh-CN" altLang="en-US" b="1" dirty="0"/>
          </a:p>
        </p:txBody>
      </p:sp>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
        <p:nvSpPr>
          <p:cNvPr id="4" name="文本框 3"/>
          <p:cNvSpPr txBox="1"/>
          <p:nvPr/>
        </p:nvSpPr>
        <p:spPr>
          <a:xfrm>
            <a:off x="6286127" y="1525979"/>
            <a:ext cx="4233916" cy="584775"/>
          </a:xfrm>
          <a:prstGeom prst="rect">
            <a:avLst/>
          </a:prstGeom>
          <a:noFill/>
        </p:spPr>
        <p:txBody>
          <a:bodyPr wrap="none" rtlCol="0">
            <a:spAutoFit/>
          </a:bodyPr>
          <a:lstStyle/>
          <a:p>
            <a:r>
              <a:rPr kumimoji="1" lang="en-US" altLang="zh-CN" sz="3200" dirty="0"/>
              <a:t>Feature points matching</a:t>
            </a:r>
            <a:endParaRPr kumimoji="1" lang="zh-CN" altLang="en-US" sz="3200" dirty="0"/>
          </a:p>
        </p:txBody>
      </p:sp>
      <p:sp>
        <p:nvSpPr>
          <p:cNvPr id="6" name="文本框 5"/>
          <p:cNvSpPr txBox="1"/>
          <p:nvPr/>
        </p:nvSpPr>
        <p:spPr>
          <a:xfrm>
            <a:off x="6286127" y="2506855"/>
            <a:ext cx="3814634" cy="584775"/>
          </a:xfrm>
          <a:prstGeom prst="rect">
            <a:avLst/>
          </a:prstGeom>
          <a:noFill/>
        </p:spPr>
        <p:txBody>
          <a:bodyPr wrap="none" rtlCol="0">
            <a:spAutoFit/>
          </a:bodyPr>
          <a:lstStyle/>
          <a:p>
            <a:r>
              <a:rPr lang="en-US" altLang="zh-CN" sz="3200" dirty="0" smtClean="0"/>
              <a:t>Sparse</a:t>
            </a:r>
            <a:r>
              <a:rPr lang="zh-CN" altLang="en-US" sz="3200" dirty="0" smtClean="0"/>
              <a:t> </a:t>
            </a:r>
            <a:r>
              <a:rPr lang="en-US" altLang="zh-CN" sz="3200" dirty="0" smtClean="0"/>
              <a:t>reconstruction</a:t>
            </a:r>
            <a:endParaRPr kumimoji="1" lang="zh-CN" altLang="en-US" sz="3200" dirty="0"/>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9077" y="2392884"/>
            <a:ext cx="3751646" cy="2085094"/>
          </a:xfrm>
          <a:prstGeom prst="rect">
            <a:avLst/>
          </a:prstGeom>
        </p:spPr>
      </p:pic>
      <p:sp>
        <p:nvSpPr>
          <p:cNvPr id="8" name="文本框 7"/>
          <p:cNvSpPr txBox="1"/>
          <p:nvPr/>
        </p:nvSpPr>
        <p:spPr>
          <a:xfrm>
            <a:off x="6286127" y="3435431"/>
            <a:ext cx="3749488" cy="584775"/>
          </a:xfrm>
          <a:prstGeom prst="rect">
            <a:avLst/>
          </a:prstGeom>
          <a:noFill/>
        </p:spPr>
        <p:txBody>
          <a:bodyPr wrap="none" rtlCol="0">
            <a:spAutoFit/>
          </a:bodyPr>
          <a:lstStyle/>
          <a:p>
            <a:r>
              <a:rPr lang="en-US" altLang="zh-CN" sz="3200" dirty="0" smtClean="0"/>
              <a:t>Dense</a:t>
            </a:r>
            <a:r>
              <a:rPr lang="zh-CN" altLang="en-US" sz="3200" dirty="0" smtClean="0"/>
              <a:t> </a:t>
            </a:r>
            <a:r>
              <a:rPr lang="en-US" altLang="zh-CN" sz="3200" dirty="0"/>
              <a:t>reconstruction</a:t>
            </a:r>
            <a:endParaRPr kumimoji="1" lang="zh-CN" altLang="en-US" sz="3200" dirty="0"/>
          </a:p>
        </p:txBody>
      </p:sp>
      <p:sp>
        <p:nvSpPr>
          <p:cNvPr id="10" name="文本框 9"/>
          <p:cNvSpPr txBox="1"/>
          <p:nvPr/>
        </p:nvSpPr>
        <p:spPr>
          <a:xfrm>
            <a:off x="6286127" y="4345008"/>
            <a:ext cx="3951659" cy="584775"/>
          </a:xfrm>
          <a:prstGeom prst="rect">
            <a:avLst/>
          </a:prstGeom>
          <a:noFill/>
        </p:spPr>
        <p:txBody>
          <a:bodyPr wrap="none" rtlCol="0">
            <a:spAutoFit/>
          </a:bodyPr>
          <a:lstStyle/>
          <a:p>
            <a:r>
              <a:rPr lang="en-US" altLang="zh-CN" sz="3200" dirty="0" smtClean="0"/>
              <a:t>Surface</a:t>
            </a:r>
            <a:r>
              <a:rPr lang="zh-CN" altLang="en-US" sz="3200" dirty="0" smtClean="0"/>
              <a:t> </a:t>
            </a:r>
            <a:r>
              <a:rPr lang="en-US" altLang="zh-CN" sz="3200" dirty="0" smtClean="0"/>
              <a:t>reconstruction</a:t>
            </a:r>
            <a:endParaRPr kumimoji="1" lang="zh-CN" altLang="en-US" sz="3200" dirty="0"/>
          </a:p>
        </p:txBody>
      </p:sp>
    </p:spTree>
    <p:extLst>
      <p:ext uri="{BB962C8B-B14F-4D97-AF65-F5344CB8AC3E}">
        <p14:creationId xmlns:p14="http://schemas.microsoft.com/office/powerpoint/2010/main" val="9798612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0079" y="200416"/>
            <a:ext cx="10515600" cy="1325563"/>
          </a:xfrm>
        </p:spPr>
        <p:txBody>
          <a:bodyPr/>
          <a:lstStyle/>
          <a:p>
            <a:r>
              <a:rPr kumimoji="1" lang="en-US" altLang="zh-CN" b="1" dirty="0" smtClean="0"/>
              <a:t>Bundler </a:t>
            </a:r>
            <a:r>
              <a:rPr kumimoji="1" lang="en-US" altLang="zh-CN" sz="4000" dirty="0">
                <a:latin typeface="Apple Chancery" charset="0"/>
                <a:ea typeface="Apple Chancery" charset="0"/>
                <a:cs typeface="Apple Chancery" charset="0"/>
              </a:rPr>
              <a:t> </a:t>
            </a:r>
            <a:r>
              <a:rPr lang="en-US" altLang="zh-CN" sz="2000" dirty="0" smtClean="0">
                <a:latin typeface="Apple Chancery" charset="0"/>
                <a:ea typeface="Apple Chancery" charset="0"/>
                <a:cs typeface="Apple Chancery" charset="0"/>
              </a:rPr>
              <a:t>Noah </a:t>
            </a:r>
            <a:r>
              <a:rPr lang="en-US" altLang="zh-CN" sz="2000" dirty="0" err="1">
                <a:latin typeface="Apple Chancery" charset="0"/>
                <a:ea typeface="Apple Chancery" charset="0"/>
                <a:cs typeface="Apple Chancery" charset="0"/>
              </a:rPr>
              <a:t>Snavely</a:t>
            </a:r>
            <a:endParaRPr kumimoji="1" lang="zh-CN" altLang="en-US" sz="2400" dirty="0">
              <a:latin typeface="Apple Chancery" charset="0"/>
              <a:ea typeface="Apple Chancery" charset="0"/>
              <a:cs typeface="Apple Chancery" charset="0"/>
            </a:endParaRPr>
          </a:p>
        </p:txBody>
      </p:sp>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
        <p:nvSpPr>
          <p:cNvPr id="5" name="文本框 4"/>
          <p:cNvSpPr txBox="1"/>
          <p:nvPr/>
        </p:nvSpPr>
        <p:spPr>
          <a:xfrm>
            <a:off x="2329840" y="2617935"/>
            <a:ext cx="1129925" cy="1569660"/>
          </a:xfrm>
          <a:prstGeom prst="rect">
            <a:avLst/>
          </a:prstGeom>
          <a:ln>
            <a:no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zh-CN" sz="4800" dirty="0" smtClean="0"/>
              <a:t>C</a:t>
            </a:r>
          </a:p>
          <a:p>
            <a:r>
              <a:rPr kumimoji="1" lang="en-US" altLang="zh-CN" sz="4800" dirty="0" smtClean="0"/>
              <a:t>C++</a:t>
            </a:r>
            <a:endParaRPr kumimoji="1" lang="zh-CN" altLang="en-US" sz="4800" dirty="0"/>
          </a:p>
        </p:txBody>
      </p:sp>
      <p:sp>
        <p:nvSpPr>
          <p:cNvPr id="12" name="文本框 11"/>
          <p:cNvSpPr txBox="1"/>
          <p:nvPr/>
        </p:nvSpPr>
        <p:spPr>
          <a:xfrm>
            <a:off x="5244230" y="2617935"/>
            <a:ext cx="5106463" cy="1569660"/>
          </a:xfrm>
          <a:prstGeom prst="rect">
            <a:avLst/>
          </a:prstGeom>
          <a:ln>
            <a:noFill/>
          </a:ln>
        </p:spPr>
        <p:style>
          <a:lnRef idx="2">
            <a:schemeClr val="dk1"/>
          </a:lnRef>
          <a:fillRef idx="1">
            <a:schemeClr val="lt1"/>
          </a:fillRef>
          <a:effectRef idx="0">
            <a:schemeClr val="dk1"/>
          </a:effectRef>
          <a:fontRef idx="minor">
            <a:schemeClr val="dk1"/>
          </a:fontRef>
        </p:style>
        <p:txBody>
          <a:bodyPr wrap="none" rtlCol="0">
            <a:spAutoFit/>
          </a:bodyPr>
          <a:lstStyle/>
          <a:p>
            <a:r>
              <a:rPr lang="en-US" altLang="zh-CN" sz="4800" dirty="0"/>
              <a:t>Sparse</a:t>
            </a:r>
            <a:r>
              <a:rPr lang="zh-CN" altLang="en-US" sz="4800" dirty="0"/>
              <a:t> </a:t>
            </a:r>
            <a:r>
              <a:rPr lang="en-US" altLang="zh-CN" sz="4800" dirty="0" smtClean="0"/>
              <a:t>point clouds</a:t>
            </a:r>
          </a:p>
          <a:p>
            <a:r>
              <a:rPr kumimoji="1" lang="en-US" altLang="zh-CN" sz="4800" dirty="0" smtClean="0"/>
              <a:t>Camera </a:t>
            </a:r>
            <a:r>
              <a:rPr lang="en-US" altLang="zh-CN" sz="4800" dirty="0"/>
              <a:t>parameters</a:t>
            </a:r>
            <a:endParaRPr kumimoji="1" lang="zh-CN" altLang="en-US" sz="4800" dirty="0"/>
          </a:p>
        </p:txBody>
      </p:sp>
      <p:cxnSp>
        <p:nvCxnSpPr>
          <p:cNvPr id="15" name="直线箭头连接符 14"/>
          <p:cNvCxnSpPr>
            <a:stCxn id="5" idx="3"/>
          </p:cNvCxnSpPr>
          <p:nvPr/>
        </p:nvCxnSpPr>
        <p:spPr>
          <a:xfrm>
            <a:off x="3459765" y="3402765"/>
            <a:ext cx="161327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244282" y="5717801"/>
            <a:ext cx="5947718" cy="646331"/>
          </a:xfrm>
          <a:prstGeom prst="rect">
            <a:avLst/>
          </a:prstGeom>
          <a:noFill/>
        </p:spPr>
        <p:txBody>
          <a:bodyPr wrap="none" rtlCol="0">
            <a:spAutoFit/>
          </a:bodyPr>
          <a:lstStyle/>
          <a:p>
            <a:pPr algn="r"/>
            <a:r>
              <a:rPr lang="en-US" altLang="zh-CN" dirty="0" smtClean="0"/>
              <a:t>Introduction: </a:t>
            </a:r>
            <a:r>
              <a:rPr kumimoji="1" lang="en-US" altLang="zh-CN" dirty="0" smtClean="0"/>
              <a:t>http</a:t>
            </a:r>
            <a:r>
              <a:rPr kumimoji="1" lang="en-US" altLang="zh-CN" dirty="0"/>
              <a:t>://www.cs.cornell.edu/%</a:t>
            </a:r>
            <a:r>
              <a:rPr kumimoji="1" lang="en-US" altLang="zh-CN" dirty="0" smtClean="0"/>
              <a:t>7Esnavely/bundler</a:t>
            </a:r>
          </a:p>
          <a:p>
            <a:pPr algn="r"/>
            <a:r>
              <a:rPr kumimoji="1" lang="en-US" altLang="zh-CN" dirty="0"/>
              <a:t>Code</a:t>
            </a:r>
            <a:r>
              <a:rPr kumimoji="1" lang="en-US" altLang="zh-CN" dirty="0" smtClean="0"/>
              <a:t>: https</a:t>
            </a:r>
            <a:r>
              <a:rPr kumimoji="1" lang="en-US" altLang="zh-CN" dirty="0"/>
              <a:t>://</a:t>
            </a:r>
            <a:r>
              <a:rPr kumimoji="1" lang="en-US" altLang="zh-CN" dirty="0" smtClean="0"/>
              <a:t>github.com/</a:t>
            </a:r>
            <a:r>
              <a:rPr kumimoji="1" lang="en-US" altLang="zh-CN" dirty="0" err="1" smtClean="0"/>
              <a:t>snavely</a:t>
            </a:r>
            <a:r>
              <a:rPr kumimoji="1" lang="en-US" altLang="zh-CN" dirty="0" smtClean="0"/>
              <a:t>/</a:t>
            </a:r>
            <a:r>
              <a:rPr kumimoji="1" lang="en-US" altLang="zh-CN" dirty="0" err="1" smtClean="0"/>
              <a:t>bundler_sfm</a:t>
            </a:r>
            <a:endParaRPr kumimoji="1" lang="zh-CN" altLang="en-US" dirty="0"/>
          </a:p>
        </p:txBody>
      </p:sp>
    </p:spTree>
    <p:extLst>
      <p:ext uri="{BB962C8B-B14F-4D97-AF65-F5344CB8AC3E}">
        <p14:creationId xmlns:p14="http://schemas.microsoft.com/office/powerpoint/2010/main" val="432015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0079" y="200416"/>
            <a:ext cx="10515600" cy="1325563"/>
          </a:xfrm>
        </p:spPr>
        <p:txBody>
          <a:bodyPr/>
          <a:lstStyle/>
          <a:p>
            <a:r>
              <a:rPr kumimoji="1" lang="en-US" altLang="zh-CN" b="1" dirty="0" smtClean="0"/>
              <a:t>Feature points matching  </a:t>
            </a:r>
            <a:r>
              <a:rPr lang="en-US" altLang="zh-CN" sz="2000" dirty="0" smtClean="0">
                <a:latin typeface="Apple Chancery" charset="0"/>
                <a:ea typeface="Apple Chancery" charset="0"/>
                <a:cs typeface="Apple Chancery" charset="0"/>
              </a:rPr>
              <a:t>David </a:t>
            </a:r>
            <a:r>
              <a:rPr lang="en-US" altLang="zh-CN" sz="2000" dirty="0">
                <a:latin typeface="Apple Chancery" charset="0"/>
                <a:ea typeface="Apple Chancery" charset="0"/>
                <a:cs typeface="Apple Chancery" charset="0"/>
              </a:rPr>
              <a:t>Lowe</a:t>
            </a:r>
            <a:endParaRPr kumimoji="1" lang="zh-CN" altLang="en-US" sz="2000" b="1" dirty="0"/>
          </a:p>
        </p:txBody>
      </p:sp>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
        <p:nvSpPr>
          <p:cNvPr id="4" name="文本框 3"/>
          <p:cNvSpPr txBox="1"/>
          <p:nvPr/>
        </p:nvSpPr>
        <p:spPr>
          <a:xfrm>
            <a:off x="1766182" y="3317506"/>
            <a:ext cx="8931046" cy="769441"/>
          </a:xfrm>
          <a:prstGeom prst="rect">
            <a:avLst/>
          </a:prstGeom>
          <a:noFill/>
        </p:spPr>
        <p:txBody>
          <a:bodyPr wrap="square" rtlCol="0">
            <a:spAutoFit/>
          </a:bodyPr>
          <a:lstStyle/>
          <a:p>
            <a:pPr algn="ctr"/>
            <a:r>
              <a:rPr lang="en-US" altLang="zh-CN" sz="4400" dirty="0" smtClean="0"/>
              <a:t>Invariant</a:t>
            </a:r>
            <a:r>
              <a:rPr lang="zh-CN" altLang="en-US" sz="4400" dirty="0" smtClean="0"/>
              <a:t>       </a:t>
            </a:r>
            <a:r>
              <a:rPr lang="en-US" altLang="zh-CN" sz="4400" dirty="0" smtClean="0"/>
              <a:t>Accuracy</a:t>
            </a:r>
            <a:r>
              <a:rPr lang="zh-CN" altLang="en-US" sz="4400" dirty="0"/>
              <a:t> </a:t>
            </a:r>
            <a:r>
              <a:rPr lang="zh-CN" altLang="en-US" sz="4400" dirty="0" smtClean="0"/>
              <a:t>        </a:t>
            </a:r>
            <a:r>
              <a:rPr kumimoji="1" lang="en-US" altLang="zh-CN" sz="4400" dirty="0" smtClean="0"/>
              <a:t>Fast</a:t>
            </a:r>
            <a:endParaRPr kumimoji="1" lang="zh-CN" altLang="en-US" sz="4400" dirty="0"/>
          </a:p>
        </p:txBody>
      </p:sp>
      <p:sp>
        <p:nvSpPr>
          <p:cNvPr id="5" name="文本框 4"/>
          <p:cNvSpPr txBox="1"/>
          <p:nvPr/>
        </p:nvSpPr>
        <p:spPr>
          <a:xfrm>
            <a:off x="1665973" y="2548065"/>
            <a:ext cx="9131464" cy="769441"/>
          </a:xfrm>
          <a:prstGeom prst="rect">
            <a:avLst/>
          </a:prstGeom>
          <a:noFill/>
        </p:spPr>
        <p:txBody>
          <a:bodyPr wrap="square" rtlCol="0">
            <a:spAutoFit/>
          </a:bodyPr>
          <a:lstStyle/>
          <a:p>
            <a:r>
              <a:rPr kumimoji="1" lang="en-US" altLang="zh-CN" sz="4400" dirty="0">
                <a:latin typeface="Heiti SC Light" charset="-122"/>
                <a:ea typeface="Heiti SC Light" charset="-122"/>
                <a:cs typeface="Heiti SC Light" charset="-122"/>
              </a:rPr>
              <a:t>Scale-invariant feature transform</a:t>
            </a:r>
            <a:endParaRPr kumimoji="1" lang="zh-CN" altLang="en-US" sz="4400" dirty="0">
              <a:latin typeface="Heiti SC Light" charset="-122"/>
              <a:ea typeface="Heiti SC Light" charset="-122"/>
              <a:cs typeface="Heiti SC Light" charset="-122"/>
            </a:endParaRPr>
          </a:p>
        </p:txBody>
      </p:sp>
      <p:sp>
        <p:nvSpPr>
          <p:cNvPr id="6" name="文本框 5"/>
          <p:cNvSpPr txBox="1"/>
          <p:nvPr/>
        </p:nvSpPr>
        <p:spPr>
          <a:xfrm>
            <a:off x="0" y="5717801"/>
            <a:ext cx="12192000" cy="646331"/>
          </a:xfrm>
          <a:prstGeom prst="rect">
            <a:avLst/>
          </a:prstGeom>
          <a:noFill/>
        </p:spPr>
        <p:txBody>
          <a:bodyPr wrap="square" rtlCol="0">
            <a:spAutoFit/>
          </a:bodyPr>
          <a:lstStyle/>
          <a:p>
            <a:pPr algn="r"/>
            <a:r>
              <a:rPr lang="en-US" altLang="zh-CN" dirty="0"/>
              <a:t>David G. Lowe, </a:t>
            </a:r>
            <a:r>
              <a:rPr lang="en-US" altLang="zh-CN" b="1" dirty="0"/>
              <a:t>"Object recognition from local scale-invariant features,"</a:t>
            </a:r>
            <a:r>
              <a:rPr lang="en-US" altLang="zh-CN" dirty="0"/>
              <a:t> </a:t>
            </a:r>
            <a:r>
              <a:rPr lang="en-US" altLang="zh-CN" i="1" dirty="0"/>
              <a:t>International Conference on Computer Vision,</a:t>
            </a:r>
            <a:r>
              <a:rPr lang="en-US" altLang="zh-CN" dirty="0"/>
              <a:t> Corfu, Greece (September 1999), pp. 1150-1157.</a:t>
            </a:r>
            <a:endParaRPr kumimoji="1" lang="zh-CN" altLang="en-US" dirty="0"/>
          </a:p>
        </p:txBody>
      </p:sp>
    </p:spTree>
    <p:extLst>
      <p:ext uri="{BB962C8B-B14F-4D97-AF65-F5344CB8AC3E}">
        <p14:creationId xmlns:p14="http://schemas.microsoft.com/office/powerpoint/2010/main" val="4872139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0079" y="200416"/>
            <a:ext cx="10515600" cy="1325563"/>
          </a:xfrm>
        </p:spPr>
        <p:txBody>
          <a:bodyPr/>
          <a:lstStyle/>
          <a:p>
            <a:r>
              <a:rPr kumimoji="1" lang="en-US" altLang="zh-CN" b="1" dirty="0" smtClean="0"/>
              <a:t>PMVS2 </a:t>
            </a:r>
            <a:r>
              <a:rPr lang="en-US" altLang="zh-CN" sz="2400" dirty="0" smtClean="0"/>
              <a:t>Yasutaka Furukawa&amp; Jean Ponce</a:t>
            </a:r>
            <a:endParaRPr kumimoji="1" lang="zh-CN" altLang="en-US" sz="2400" b="1" dirty="0"/>
          </a:p>
        </p:txBody>
      </p:sp>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
        <p:nvSpPr>
          <p:cNvPr id="7" name="文本框 6"/>
          <p:cNvSpPr txBox="1"/>
          <p:nvPr/>
        </p:nvSpPr>
        <p:spPr>
          <a:xfrm>
            <a:off x="7123796" y="3021723"/>
            <a:ext cx="3751989" cy="646331"/>
          </a:xfrm>
          <a:prstGeom prst="rect">
            <a:avLst/>
          </a:prstGeom>
          <a:ln>
            <a:noFill/>
          </a:ln>
        </p:spPr>
        <p:style>
          <a:lnRef idx="2">
            <a:schemeClr val="dk1"/>
          </a:lnRef>
          <a:fillRef idx="1">
            <a:schemeClr val="lt1"/>
          </a:fillRef>
          <a:effectRef idx="0">
            <a:schemeClr val="dk1"/>
          </a:effectRef>
          <a:fontRef idx="minor">
            <a:schemeClr val="dk1"/>
          </a:fontRef>
        </p:style>
        <p:txBody>
          <a:bodyPr wrap="none" rtlCol="0">
            <a:spAutoFit/>
          </a:bodyPr>
          <a:lstStyle/>
          <a:p>
            <a:r>
              <a:rPr lang="en-US" altLang="zh-CN" sz="3600" dirty="0" smtClean="0"/>
              <a:t>Dense</a:t>
            </a:r>
            <a:r>
              <a:rPr lang="zh-CN" altLang="en-US" sz="3600" dirty="0" smtClean="0"/>
              <a:t> </a:t>
            </a:r>
            <a:r>
              <a:rPr lang="en-US" altLang="zh-CN" sz="3600" dirty="0"/>
              <a:t>point clouds</a:t>
            </a:r>
          </a:p>
        </p:txBody>
      </p:sp>
      <p:sp>
        <p:nvSpPr>
          <p:cNvPr id="8" name="文本框 7"/>
          <p:cNvSpPr txBox="1"/>
          <p:nvPr/>
        </p:nvSpPr>
        <p:spPr>
          <a:xfrm>
            <a:off x="1544068" y="2744725"/>
            <a:ext cx="3870419" cy="1200329"/>
          </a:xfrm>
          <a:prstGeom prst="rect">
            <a:avLst/>
          </a:prstGeom>
          <a:ln>
            <a:noFill/>
          </a:ln>
        </p:spPr>
        <p:style>
          <a:lnRef idx="2">
            <a:schemeClr val="dk1"/>
          </a:lnRef>
          <a:fillRef idx="1">
            <a:schemeClr val="lt1"/>
          </a:fillRef>
          <a:effectRef idx="0">
            <a:schemeClr val="dk1"/>
          </a:effectRef>
          <a:fontRef idx="minor">
            <a:schemeClr val="dk1"/>
          </a:fontRef>
        </p:style>
        <p:txBody>
          <a:bodyPr wrap="none" rtlCol="0">
            <a:spAutoFit/>
          </a:bodyPr>
          <a:lstStyle/>
          <a:p>
            <a:r>
              <a:rPr lang="en-US" altLang="zh-CN" sz="3600" dirty="0"/>
              <a:t>Sparse</a:t>
            </a:r>
            <a:r>
              <a:rPr lang="zh-CN" altLang="en-US" sz="3600" dirty="0"/>
              <a:t> </a:t>
            </a:r>
            <a:r>
              <a:rPr lang="en-US" altLang="zh-CN" sz="3600" dirty="0" smtClean="0"/>
              <a:t>point clouds</a:t>
            </a:r>
          </a:p>
          <a:p>
            <a:r>
              <a:rPr kumimoji="1" lang="en-US" altLang="zh-CN" sz="3600" dirty="0" smtClean="0"/>
              <a:t>Camera </a:t>
            </a:r>
            <a:r>
              <a:rPr lang="en-US" altLang="zh-CN" sz="3600" dirty="0"/>
              <a:t>parameters</a:t>
            </a:r>
            <a:endParaRPr kumimoji="1" lang="zh-CN" altLang="en-US" sz="3600" dirty="0"/>
          </a:p>
        </p:txBody>
      </p:sp>
      <p:cxnSp>
        <p:nvCxnSpPr>
          <p:cNvPr id="10" name="直线箭头连接符 9"/>
          <p:cNvCxnSpPr/>
          <p:nvPr/>
        </p:nvCxnSpPr>
        <p:spPr>
          <a:xfrm>
            <a:off x="5639955" y="3344891"/>
            <a:ext cx="125837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499433" y="5994800"/>
            <a:ext cx="4692567" cy="369332"/>
          </a:xfrm>
          <a:prstGeom prst="rect">
            <a:avLst/>
          </a:prstGeom>
          <a:noFill/>
        </p:spPr>
        <p:txBody>
          <a:bodyPr wrap="none" rtlCol="0">
            <a:spAutoFit/>
          </a:bodyPr>
          <a:lstStyle/>
          <a:p>
            <a:pPr algn="r"/>
            <a:r>
              <a:rPr lang="en-US" altLang="zh-CN" dirty="0" smtClean="0"/>
              <a:t>Introduction &amp; code: </a:t>
            </a:r>
            <a:r>
              <a:rPr kumimoji="1" lang="en-US" altLang="zh-CN" dirty="0"/>
              <a:t>http://</a:t>
            </a:r>
            <a:r>
              <a:rPr kumimoji="1" lang="en-US" altLang="zh-CN" dirty="0" err="1" smtClean="0"/>
              <a:t>www.di.ens.fr</a:t>
            </a:r>
            <a:r>
              <a:rPr kumimoji="1" lang="en-US" altLang="zh-CN" dirty="0" smtClean="0"/>
              <a:t>/</a:t>
            </a:r>
            <a:r>
              <a:rPr kumimoji="1" lang="en-US" altLang="zh-CN" dirty="0" err="1" smtClean="0"/>
              <a:t>pmvs</a:t>
            </a:r>
            <a:endParaRPr kumimoji="1" lang="en-US" altLang="zh-CN" dirty="0" smtClean="0"/>
          </a:p>
        </p:txBody>
      </p:sp>
    </p:spTree>
    <p:extLst>
      <p:ext uri="{BB962C8B-B14F-4D97-AF65-F5344CB8AC3E}">
        <p14:creationId xmlns:p14="http://schemas.microsoft.com/office/powerpoint/2010/main" val="51485040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0079" y="200416"/>
            <a:ext cx="10515600" cy="1325563"/>
          </a:xfrm>
        </p:spPr>
        <p:txBody>
          <a:bodyPr/>
          <a:lstStyle/>
          <a:p>
            <a:r>
              <a:rPr kumimoji="1" lang="en-US" altLang="zh-CN" b="1" dirty="0" err="1" smtClean="0"/>
              <a:t>Meshlab</a:t>
            </a:r>
            <a:endParaRPr kumimoji="1" lang="zh-CN" altLang="en-US" b="1" dirty="0"/>
          </a:p>
        </p:txBody>
      </p:sp>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
        <p:nvSpPr>
          <p:cNvPr id="12" name="文本框 11"/>
          <p:cNvSpPr txBox="1"/>
          <p:nvPr/>
        </p:nvSpPr>
        <p:spPr>
          <a:xfrm>
            <a:off x="1798125" y="2563286"/>
            <a:ext cx="8595750" cy="1569660"/>
          </a:xfrm>
          <a:prstGeom prst="rect">
            <a:avLst/>
          </a:prstGeom>
          <a:ln>
            <a:noFill/>
          </a:ln>
        </p:spPr>
        <p:style>
          <a:lnRef idx="2">
            <a:schemeClr val="dk1"/>
          </a:lnRef>
          <a:fillRef idx="1">
            <a:schemeClr val="lt1"/>
          </a:fillRef>
          <a:effectRef idx="0">
            <a:schemeClr val="dk1"/>
          </a:effectRef>
          <a:fontRef idx="minor">
            <a:schemeClr val="dk1"/>
          </a:fontRef>
        </p:style>
        <p:txBody>
          <a:bodyPr wrap="none" rtlCol="0">
            <a:spAutoFit/>
          </a:bodyPr>
          <a:lstStyle/>
          <a:p>
            <a:pPr algn="ctr"/>
            <a:r>
              <a:rPr lang="en-US" altLang="zh-CN" sz="4800" dirty="0" smtClean="0"/>
              <a:t>Open </a:t>
            </a:r>
            <a:r>
              <a:rPr lang="en-US" altLang="zh-CN" sz="4800" dirty="0"/>
              <a:t>source software</a:t>
            </a:r>
            <a:endParaRPr lang="en-US" altLang="zh-CN" sz="4800" dirty="0" smtClean="0"/>
          </a:p>
          <a:p>
            <a:pPr algn="ctr"/>
            <a:r>
              <a:rPr kumimoji="1" lang="en-US" altLang="zh-CN" sz="4800" dirty="0" smtClean="0"/>
              <a:t>3D reconstruction processing tool</a:t>
            </a:r>
            <a:endParaRPr kumimoji="1" lang="zh-CN" altLang="en-US" sz="4800" dirty="0"/>
          </a:p>
        </p:txBody>
      </p:sp>
      <p:sp>
        <p:nvSpPr>
          <p:cNvPr id="3" name="文本框 2"/>
          <p:cNvSpPr txBox="1"/>
          <p:nvPr/>
        </p:nvSpPr>
        <p:spPr>
          <a:xfrm>
            <a:off x="9665667" y="5994800"/>
            <a:ext cx="2526333" cy="369332"/>
          </a:xfrm>
          <a:prstGeom prst="rect">
            <a:avLst/>
          </a:prstGeom>
          <a:noFill/>
        </p:spPr>
        <p:txBody>
          <a:bodyPr wrap="none" rtlCol="0">
            <a:spAutoFit/>
          </a:bodyPr>
          <a:lstStyle/>
          <a:p>
            <a:r>
              <a:rPr kumimoji="1" lang="en-US" altLang="zh-CN" dirty="0"/>
              <a:t>http://</a:t>
            </a:r>
            <a:r>
              <a:rPr kumimoji="1" lang="en-US" altLang="zh-CN" dirty="0" err="1"/>
              <a:t>www.meshlab.net</a:t>
            </a:r>
            <a:endParaRPr kumimoji="1" lang="zh-CN" altLang="en-US" dirty="0"/>
          </a:p>
        </p:txBody>
      </p:sp>
    </p:spTree>
    <p:extLst>
      <p:ext uri="{BB962C8B-B14F-4D97-AF65-F5344CB8AC3E}">
        <p14:creationId xmlns:p14="http://schemas.microsoft.com/office/powerpoint/2010/main" val="5871173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右弧形箭头 22"/>
          <p:cNvSpPr/>
          <p:nvPr/>
        </p:nvSpPr>
        <p:spPr>
          <a:xfrm rot="10800000">
            <a:off x="3651337" y="2708016"/>
            <a:ext cx="2701083" cy="1616418"/>
          </a:xfrm>
          <a:prstGeom prst="curvedRightArrow">
            <a:avLst>
              <a:gd name="adj1" fmla="val 8856"/>
              <a:gd name="adj2" fmla="val 14571"/>
              <a:gd name="adj3" fmla="val 25000"/>
            </a:avLst>
          </a:prstGeom>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solidFill>
                <a:schemeClr val="tx1"/>
              </a:solidFill>
            </a:endParaRPr>
          </a:p>
        </p:txBody>
      </p:sp>
      <p:sp>
        <p:nvSpPr>
          <p:cNvPr id="2" name="标题 1"/>
          <p:cNvSpPr>
            <a:spLocks noGrp="1"/>
          </p:cNvSpPr>
          <p:nvPr>
            <p:ph type="title"/>
          </p:nvPr>
        </p:nvSpPr>
        <p:spPr>
          <a:xfrm>
            <a:off x="640079" y="200416"/>
            <a:ext cx="10515600" cy="1325563"/>
          </a:xfrm>
        </p:spPr>
        <p:txBody>
          <a:bodyPr/>
          <a:lstStyle/>
          <a:p>
            <a:r>
              <a:rPr lang="en-US" altLang="zh-CN" b="1" dirty="0" smtClean="0"/>
              <a:t>Experiment---</a:t>
            </a:r>
            <a:r>
              <a:rPr lang="en-US" altLang="zh-CN" dirty="0" smtClean="0"/>
              <a:t>data collection</a:t>
            </a:r>
            <a:endParaRPr kumimoji="1" lang="zh-CN" altLang="en-US" dirty="0"/>
          </a:p>
        </p:txBody>
      </p:sp>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sp>
        <p:nvSpPr>
          <p:cNvPr id="5" name="立方体 4"/>
          <p:cNvSpPr/>
          <p:nvPr/>
        </p:nvSpPr>
        <p:spPr>
          <a:xfrm>
            <a:off x="2962229" y="3181371"/>
            <a:ext cx="1378217" cy="669707"/>
          </a:xfrm>
          <a:prstGeom prst="cube">
            <a:avLst>
              <a:gd name="adj" fmla="val 36622"/>
            </a:avLst>
          </a:prstGeom>
          <a:ln w="12700">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25" name="右弧形箭头 24"/>
          <p:cNvSpPr/>
          <p:nvPr/>
        </p:nvSpPr>
        <p:spPr>
          <a:xfrm>
            <a:off x="950254" y="2757467"/>
            <a:ext cx="2701083" cy="1616418"/>
          </a:xfrm>
          <a:prstGeom prst="curvedRightArrow">
            <a:avLst>
              <a:gd name="adj1" fmla="val 8856"/>
              <a:gd name="adj2" fmla="val 14571"/>
              <a:gd name="adj3" fmla="val 25000"/>
            </a:avLst>
          </a:prstGeom>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solidFill>
                <a:schemeClr val="tx1"/>
              </a:solidFill>
            </a:endParaRPr>
          </a:p>
        </p:txBody>
      </p:sp>
      <p:graphicFrame>
        <p:nvGraphicFramePr>
          <p:cNvPr id="27" name="表格 26"/>
          <p:cNvGraphicFramePr>
            <a:graphicFrameLocks noGrp="1"/>
          </p:cNvGraphicFramePr>
          <p:nvPr>
            <p:extLst>
              <p:ext uri="{D42A27DB-BD31-4B8C-83A1-F6EECF244321}">
                <p14:modId xmlns:p14="http://schemas.microsoft.com/office/powerpoint/2010/main" val="1527356563"/>
              </p:ext>
            </p:extLst>
          </p:nvPr>
        </p:nvGraphicFramePr>
        <p:xfrm>
          <a:off x="7590771" y="2718410"/>
          <a:ext cx="3446050" cy="1694532"/>
        </p:xfrm>
        <a:graphic>
          <a:graphicData uri="http://schemas.openxmlformats.org/drawingml/2006/table">
            <a:tbl>
              <a:tblPr firstRow="1" bandRow="1">
                <a:tableStyleId>{073A0DAA-6AF3-43AB-8588-CEC1D06C72B9}</a:tableStyleId>
              </a:tblPr>
              <a:tblGrid>
                <a:gridCol w="1723025"/>
                <a:gridCol w="1723025"/>
              </a:tblGrid>
              <a:tr h="423633">
                <a:tc>
                  <a:txBody>
                    <a:bodyPr/>
                    <a:lstStyle/>
                    <a:p>
                      <a:pPr algn="ctr"/>
                      <a:r>
                        <a:rPr lang="en-US" altLang="zh-CN" dirty="0" smtClean="0"/>
                        <a:t>Object</a:t>
                      </a:r>
                      <a:endParaRPr lang="zh-CN" altLang="en-US" dirty="0"/>
                    </a:p>
                  </a:txBody>
                  <a:tcPr/>
                </a:tc>
                <a:tc>
                  <a:txBody>
                    <a:bodyPr/>
                    <a:lstStyle/>
                    <a:p>
                      <a:pPr algn="ctr"/>
                      <a:r>
                        <a:rPr lang="en-US" altLang="zh-CN" dirty="0" smtClean="0"/>
                        <a:t>Number </a:t>
                      </a:r>
                      <a:endParaRPr lang="zh-CN" altLang="en-US" dirty="0"/>
                    </a:p>
                  </a:txBody>
                  <a:tcPr/>
                </a:tc>
              </a:tr>
              <a:tr h="423633">
                <a:tc>
                  <a:txBody>
                    <a:bodyPr/>
                    <a:lstStyle/>
                    <a:p>
                      <a:pPr algn="ctr"/>
                      <a:r>
                        <a:rPr lang="en-US" altLang="zh-CN" dirty="0" smtClean="0"/>
                        <a:t>Cup </a:t>
                      </a:r>
                      <a:endParaRPr lang="zh-CN" altLang="en-US" dirty="0"/>
                    </a:p>
                  </a:txBody>
                  <a:tcPr/>
                </a:tc>
                <a:tc>
                  <a:txBody>
                    <a:bodyPr/>
                    <a:lstStyle/>
                    <a:p>
                      <a:pPr algn="ctr"/>
                      <a:r>
                        <a:rPr lang="en-US" altLang="zh-CN" dirty="0" smtClean="0"/>
                        <a:t>38</a:t>
                      </a:r>
                      <a:endParaRPr lang="zh-CN" altLang="en-US" dirty="0"/>
                    </a:p>
                  </a:txBody>
                  <a:tcPr/>
                </a:tc>
              </a:tr>
              <a:tr h="423633">
                <a:tc>
                  <a:txBody>
                    <a:bodyPr/>
                    <a:lstStyle/>
                    <a:p>
                      <a:pPr algn="ctr"/>
                      <a:r>
                        <a:rPr lang="en-US" altLang="zh-CN" dirty="0" smtClean="0"/>
                        <a:t>Gift box</a:t>
                      </a:r>
                      <a:endParaRPr lang="zh-CN" altLang="en-US" dirty="0"/>
                    </a:p>
                  </a:txBody>
                  <a:tcPr/>
                </a:tc>
                <a:tc>
                  <a:txBody>
                    <a:bodyPr/>
                    <a:lstStyle/>
                    <a:p>
                      <a:pPr algn="ctr"/>
                      <a:r>
                        <a:rPr lang="en-US" altLang="zh-CN" dirty="0" smtClean="0"/>
                        <a:t>26</a:t>
                      </a:r>
                      <a:endParaRPr lang="zh-CN" altLang="en-US" dirty="0"/>
                    </a:p>
                  </a:txBody>
                  <a:tcPr/>
                </a:tc>
              </a:tr>
              <a:tr h="423633">
                <a:tc>
                  <a:txBody>
                    <a:bodyPr/>
                    <a:lstStyle/>
                    <a:p>
                      <a:pPr algn="ctr"/>
                      <a:r>
                        <a:rPr lang="en-US" altLang="zh-CN" dirty="0" smtClean="0"/>
                        <a:t>Book </a:t>
                      </a:r>
                      <a:endParaRPr lang="zh-CN" altLang="en-US" dirty="0"/>
                    </a:p>
                  </a:txBody>
                  <a:tcPr/>
                </a:tc>
                <a:tc>
                  <a:txBody>
                    <a:bodyPr/>
                    <a:lstStyle/>
                    <a:p>
                      <a:pPr algn="ctr"/>
                      <a:r>
                        <a:rPr lang="en-US" altLang="zh-CN" dirty="0" smtClean="0"/>
                        <a:t>33</a:t>
                      </a:r>
                      <a:endParaRPr lang="zh-CN" altLang="en-US" dirty="0"/>
                    </a:p>
                  </a:txBody>
                  <a:tcPr/>
                </a:tc>
              </a:tr>
            </a:tbl>
          </a:graphicData>
        </a:graphic>
      </p:graphicFrame>
    </p:spTree>
    <p:extLst>
      <p:ext uri="{BB962C8B-B14F-4D97-AF65-F5344CB8AC3E}">
        <p14:creationId xmlns:p14="http://schemas.microsoft.com/office/powerpoint/2010/main" val="12534915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0079" y="200416"/>
            <a:ext cx="10515600" cy="1325563"/>
          </a:xfrm>
        </p:spPr>
        <p:txBody>
          <a:bodyPr/>
          <a:lstStyle/>
          <a:p>
            <a:r>
              <a:rPr lang="en-US" altLang="zh-CN" b="1" dirty="0" smtClean="0"/>
              <a:t>Experiment---</a:t>
            </a:r>
            <a:r>
              <a:rPr lang="en-US" altLang="zh-CN" dirty="0" smtClean="0"/>
              <a:t>data collection</a:t>
            </a:r>
            <a:endParaRPr kumimoji="1" lang="zh-CN" altLang="en-US" dirty="0"/>
          </a:p>
        </p:txBody>
      </p:sp>
      <p:sp>
        <p:nvSpPr>
          <p:cNvPr id="9" name="矩形 8"/>
          <p:cNvSpPr/>
          <p:nvPr/>
        </p:nvSpPr>
        <p:spPr>
          <a:xfrm>
            <a:off x="0" y="6364132"/>
            <a:ext cx="12192000" cy="4938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smtClean="0"/>
              <a:t>vision@ouc</a:t>
            </a:r>
            <a:endParaRPr kumimoji="1" lang="zh-CN" altLang="en-US" dirty="0"/>
          </a:p>
        </p:txBody>
      </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5355" t="-1" b="19361"/>
          <a:stretch/>
        </p:blipFill>
        <p:spPr>
          <a:xfrm>
            <a:off x="3935718" y="2204869"/>
            <a:ext cx="4008570" cy="2472405"/>
          </a:xfrm>
          <a:prstGeom prst="rect">
            <a:avLst/>
          </a:prstGeom>
        </p:spPr>
      </p:pic>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l="10190" t="-1" r="7824" b="19726"/>
          <a:stretch/>
        </p:blipFill>
        <p:spPr>
          <a:xfrm>
            <a:off x="484216" y="2204869"/>
            <a:ext cx="3366819" cy="2472405"/>
          </a:xfrm>
          <a:prstGeom prst="rect">
            <a:avLst/>
          </a:prstGeom>
        </p:spPr>
      </p:pic>
      <p:pic>
        <p:nvPicPr>
          <p:cNvPr id="4" name="图片 3"/>
          <p:cNvPicPr>
            <a:picLocks noChangeAspect="1"/>
          </p:cNvPicPr>
          <p:nvPr/>
        </p:nvPicPr>
        <p:blipFill rotWithShape="1">
          <a:blip r:embed="rId5">
            <a:extLst>
              <a:ext uri="{28A0092B-C50C-407E-A947-70E740481C1C}">
                <a14:useLocalDpi xmlns:a14="http://schemas.microsoft.com/office/drawing/2010/main" val="0"/>
              </a:ext>
            </a:extLst>
          </a:blip>
          <a:srcRect l="13326" b="16024"/>
          <a:stretch/>
        </p:blipFill>
        <p:spPr>
          <a:xfrm>
            <a:off x="8028971" y="2211930"/>
            <a:ext cx="3392754" cy="2465344"/>
          </a:xfrm>
          <a:prstGeom prst="rect">
            <a:avLst/>
          </a:prstGeom>
        </p:spPr>
      </p:pic>
      <p:sp>
        <p:nvSpPr>
          <p:cNvPr id="11" name="文本框 10"/>
          <p:cNvSpPr txBox="1"/>
          <p:nvPr/>
        </p:nvSpPr>
        <p:spPr>
          <a:xfrm>
            <a:off x="5398220" y="5002221"/>
            <a:ext cx="1083566" cy="707886"/>
          </a:xfrm>
          <a:prstGeom prst="rect">
            <a:avLst/>
          </a:prstGeom>
          <a:noFill/>
        </p:spPr>
        <p:txBody>
          <a:bodyPr wrap="none" rtlCol="0">
            <a:spAutoFit/>
          </a:bodyPr>
          <a:lstStyle/>
          <a:p>
            <a:r>
              <a:rPr kumimoji="1" lang="en-US" altLang="zh-CN" sz="4000" b="1" dirty="0" smtClean="0"/>
              <a:t>RGB</a:t>
            </a:r>
            <a:endParaRPr kumimoji="1" lang="zh-CN" altLang="en-US" sz="4000" b="1" dirty="0"/>
          </a:p>
        </p:txBody>
      </p:sp>
    </p:spTree>
    <p:extLst>
      <p:ext uri="{BB962C8B-B14F-4D97-AF65-F5344CB8AC3E}">
        <p14:creationId xmlns:p14="http://schemas.microsoft.com/office/powerpoint/2010/main" val="10528522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2905</TotalTime>
  <Words>945</Words>
  <Application>Microsoft Macintosh PowerPoint</Application>
  <PresentationFormat>宽屏</PresentationFormat>
  <Paragraphs>114</Paragraphs>
  <Slides>19</Slides>
  <Notes>18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19</vt:i4>
      </vt:variant>
    </vt:vector>
  </HeadingPairs>
  <TitlesOfParts>
    <vt:vector size="27" baseType="lpstr">
      <vt:lpstr>Apple Chancery</vt:lpstr>
      <vt:lpstr>Calibri</vt:lpstr>
      <vt:lpstr>Calibri Light</vt:lpstr>
      <vt:lpstr>Heiti SC Light</vt:lpstr>
      <vt:lpstr>STFangsong</vt:lpstr>
      <vt:lpstr>宋体</vt:lpstr>
      <vt:lpstr>Arial</vt:lpstr>
      <vt:lpstr>Office 主题</vt:lpstr>
      <vt:lpstr>Structure From Motion</vt:lpstr>
      <vt:lpstr>Introduction</vt:lpstr>
      <vt:lpstr>Introduction</vt:lpstr>
      <vt:lpstr>Bundler  Noah Snavely</vt:lpstr>
      <vt:lpstr>Feature points matching  David Lowe</vt:lpstr>
      <vt:lpstr>PMVS2 Yasutaka Furukawa&amp; Jean Ponce</vt:lpstr>
      <vt:lpstr>Meshlab</vt:lpstr>
      <vt:lpstr>Experiment---data collection</vt:lpstr>
      <vt:lpstr>Experiment---data collection</vt:lpstr>
      <vt:lpstr>PowerPoint 演示文稿</vt:lpstr>
      <vt:lpstr>PowerPoint 演示文稿</vt:lpstr>
      <vt:lpstr>PowerPoint 演示文稿</vt:lpstr>
      <vt:lpstr>PowerPoint 演示文稿</vt:lpstr>
      <vt:lpstr>Poisson Surface Reconstruction Michael Kazhdan</vt:lpstr>
      <vt:lpstr>Result Poisson Surface Reconstruction </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Structure from motion</dc:title>
  <dc:creator>Microsoft Office 用户</dc:creator>
  <cp:lastModifiedBy>Microsoft Office 用户</cp:lastModifiedBy>
  <cp:revision>74</cp:revision>
  <dcterms:created xsi:type="dcterms:W3CDTF">2016-12-30T13:30:34Z</dcterms:created>
  <dcterms:modified xsi:type="dcterms:W3CDTF">2017-01-06T08:19:24Z</dcterms:modified>
</cp:coreProperties>
</file>

<file path=docProps/thumbnail.jpeg>
</file>